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85" name="Shape 185"/>
          <p:cNvSpPr/>
          <p:nvPr>
            <p:ph type="sldImg"/>
          </p:nvPr>
        </p:nvSpPr>
        <p:spPr>
          <a:xfrm>
            <a:off x="1143000" y="685800"/>
            <a:ext cx="4572000" cy="3429000"/>
          </a:xfrm>
          <a:prstGeom prst="rect">
            <a:avLst/>
          </a:prstGeom>
        </p:spPr>
        <p:txBody>
          <a:bodyPr/>
          <a:lstStyle/>
          <a:p>
            <a:pPr/>
          </a:p>
        </p:txBody>
      </p:sp>
      <p:sp>
        <p:nvSpPr>
          <p:cNvPr id="186" name="Shape 18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Shape 192"/>
          <p:cNvSpPr/>
          <p:nvPr>
            <p:ph type="sldImg"/>
          </p:nvPr>
        </p:nvSpPr>
        <p:spPr>
          <a:prstGeom prst="rect">
            <a:avLst/>
          </a:prstGeom>
        </p:spPr>
        <p:txBody>
          <a:bodyPr/>
          <a:lstStyle/>
          <a:p>
            <a:pPr/>
          </a:p>
        </p:txBody>
      </p:sp>
      <p:sp>
        <p:nvSpPr>
          <p:cNvPr id="193" name="Shape 193"/>
          <p:cNvSpPr/>
          <p:nvPr>
            <p:ph type="body" sz="quarter" idx="1"/>
          </p:nvPr>
        </p:nvSpPr>
        <p:spPr>
          <a:prstGeom prst="rect">
            <a:avLst/>
          </a:prstGeom>
        </p:spPr>
        <p:txBody>
          <a:bodyPr/>
          <a:lstStyle>
            <a:lvl1pPr defTabSz="914400">
              <a:lnSpc>
                <a:spcPct val="100000"/>
              </a:lnSpc>
              <a:defRPr sz="1200">
                <a:latin typeface="Calibri"/>
                <a:ea typeface="Calibri"/>
                <a:cs typeface="Calibri"/>
                <a:sym typeface="Calibri"/>
              </a:defRPr>
            </a:lvl1pPr>
          </a:lstStyle>
          <a:p>
            <a:pPr/>
            <a:r>
              <a:t>Although a major purpose of this meeting is to elect directors to the board (and is required in our Bylaws), of equal importance is for the board to report to the membership the current state of the Coalition and to respond to questions and suggestions from the membership.</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Shape 198"/>
          <p:cNvSpPr/>
          <p:nvPr>
            <p:ph type="sldImg"/>
          </p:nvPr>
        </p:nvSpPr>
        <p:spPr>
          <a:prstGeom prst="rect">
            <a:avLst/>
          </a:prstGeom>
        </p:spPr>
        <p:txBody>
          <a:bodyPr/>
          <a:lstStyle/>
          <a:p>
            <a:pPr/>
          </a:p>
        </p:txBody>
      </p:sp>
      <p:sp>
        <p:nvSpPr>
          <p:cNvPr id="199" name="Shape 199"/>
          <p:cNvSpPr/>
          <p:nvPr>
            <p:ph type="body" sz="quarter" idx="1"/>
          </p:nvPr>
        </p:nvSpPr>
        <p:spPr>
          <a:prstGeom prst="rect">
            <a:avLst/>
          </a:prstGeom>
        </p:spPr>
        <p:txBody>
          <a:bodyPr/>
          <a:lstStyle/>
          <a:p>
            <a:pPr defTabSz="914400">
              <a:lnSpc>
                <a:spcPct val="100000"/>
              </a:lnSpc>
              <a:defRPr b="1" sz="1200">
                <a:latin typeface="Calibri"/>
                <a:ea typeface="Calibri"/>
                <a:cs typeface="Calibri"/>
                <a:sym typeface="Calibri"/>
              </a:defRPr>
            </a:pPr>
          </a:p>
          <a:p>
            <a:pPr defTabSz="914400">
              <a:lnSpc>
                <a:spcPct val="100000"/>
              </a:lnSpc>
              <a:defRPr b="1" sz="1200">
                <a:latin typeface="Calibri"/>
                <a:ea typeface="Calibri"/>
                <a:cs typeface="Calibri"/>
                <a:sym typeface="Calibri"/>
              </a:defRPr>
            </a:pPr>
            <a:r>
              <a:t>Ask all board members in attendance to stand.   Give names.</a:t>
            </a:r>
          </a:p>
          <a:p>
            <a:pPr defTabSz="914400">
              <a:lnSpc>
                <a:spcPct val="100000"/>
              </a:lnSpc>
              <a:defRPr sz="1200">
                <a:latin typeface="Calibri"/>
                <a:ea typeface="Calibri"/>
                <a:cs typeface="Calibri"/>
                <a:sym typeface="Calibri"/>
              </a:defRPr>
            </a:pPr>
          </a:p>
          <a:p>
            <a:pPr defTabSz="914400">
              <a:lnSpc>
                <a:spcPct val="100000"/>
              </a:lnSpc>
              <a:defRPr b="1" sz="1200">
                <a:latin typeface="Calibri"/>
                <a:ea typeface="Calibri"/>
                <a:cs typeface="Calibri"/>
                <a:sym typeface="Calibri"/>
              </a:defRPr>
            </a:pPr>
          </a:p>
          <a:p>
            <a:pPr defTabSz="914400">
              <a:lnSpc>
                <a:spcPct val="100000"/>
              </a:lnSpc>
              <a:defRPr sz="1200">
                <a:latin typeface="Calibri"/>
                <a:ea typeface="Calibri"/>
                <a:cs typeface="Calibri"/>
                <a:sym typeface="Calibri"/>
              </a:defRPr>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Shape 213"/>
          <p:cNvSpPr/>
          <p:nvPr>
            <p:ph type="sldImg"/>
          </p:nvPr>
        </p:nvSpPr>
        <p:spPr>
          <a:prstGeom prst="rect">
            <a:avLst/>
          </a:prstGeom>
        </p:spPr>
        <p:txBody>
          <a:bodyPr/>
          <a:lstStyle/>
          <a:p>
            <a:pPr/>
          </a:p>
        </p:txBody>
      </p:sp>
      <p:sp>
        <p:nvSpPr>
          <p:cNvPr id="214" name="Shape 214"/>
          <p:cNvSpPr/>
          <p:nvPr>
            <p:ph type="body" sz="quarter" idx="1"/>
          </p:nvPr>
        </p:nvSpPr>
        <p:spPr>
          <a:prstGeom prst="rect">
            <a:avLst/>
          </a:prstGeom>
        </p:spPr>
        <p:txBody>
          <a:bodyPr/>
          <a:lstStyle/>
          <a:p>
            <a:pPr defTabSz="914400">
              <a:lnSpc>
                <a:spcPct val="100000"/>
              </a:lnSpc>
              <a:defRPr sz="1200">
                <a:latin typeface="Calibri"/>
                <a:ea typeface="Calibri"/>
                <a:cs typeface="Calibri"/>
                <a:sym typeface="Calibri"/>
              </a:defRPr>
            </a:pPr>
            <a:r>
              <a:t>Increasing price of a share (or 1% of value) reflects increasing appraisal of The Avalon property (land and building).</a:t>
            </a:r>
          </a:p>
          <a:p>
            <a:pPr defTabSz="914400">
              <a:lnSpc>
                <a:spcPct val="100000"/>
              </a:lnSpc>
              <a:defRPr sz="1200">
                <a:latin typeface="Calibri"/>
                <a:ea typeface="Calibri"/>
                <a:cs typeface="Calibri"/>
                <a:sym typeface="Calibri"/>
              </a:defRPr>
            </a:pPr>
          </a:p>
          <a:p>
            <a:pPr defTabSz="914400">
              <a:lnSpc>
                <a:spcPct val="100000"/>
              </a:lnSpc>
              <a:defRPr sz="1200">
                <a:latin typeface="Calibri"/>
                <a:ea typeface="Calibri"/>
                <a:cs typeface="Calibri"/>
                <a:sym typeface="Calibri"/>
              </a:defRPr>
            </a:pPr>
            <a:r>
              <a:t>Last shares bought at $42,200, previously at $36,000</a:t>
            </a:r>
          </a:p>
          <a:p>
            <a:pPr defTabSz="914400">
              <a:lnSpc>
                <a:spcPct val="100000"/>
              </a:lnSpc>
              <a:defRPr sz="1200">
                <a:latin typeface="Calibri"/>
                <a:ea typeface="Calibri"/>
                <a:cs typeface="Calibri"/>
                <a:sym typeface="Calibri"/>
              </a:defRPr>
            </a:pPr>
          </a:p>
          <a:p>
            <a:pPr defTabSz="914400">
              <a:lnSpc>
                <a:spcPct val="100000"/>
              </a:lnSpc>
              <a:defRPr sz="1200">
                <a:latin typeface="Calibri"/>
                <a:ea typeface="Calibri"/>
                <a:cs typeface="Calibri"/>
                <a:sym typeface="Calibri"/>
              </a:defRPr>
            </a:pPr>
            <a:r>
              <a:t>Most giving has shifted to Colorado Gives Day – last two years $4400 and $4200</a:t>
            </a:r>
          </a:p>
          <a:p>
            <a:pPr defTabSz="914400">
              <a:lnSpc>
                <a:spcPct val="100000"/>
              </a:lnSpc>
              <a:defRPr sz="1200">
                <a:latin typeface="Calibri"/>
                <a:ea typeface="Calibri"/>
                <a:cs typeface="Calibri"/>
                <a:sym typeface="Calibri"/>
              </a:defRPr>
            </a:pPr>
            <a:r>
              <a:t>Gift from Halina 6/24/2022, Tesla &amp; Apple stock</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Shape 256"/>
          <p:cNvSpPr/>
          <p:nvPr>
            <p:ph type="sldImg"/>
          </p:nvPr>
        </p:nvSpPr>
        <p:spPr>
          <a:prstGeom prst="rect">
            <a:avLst/>
          </a:prstGeom>
        </p:spPr>
        <p:txBody>
          <a:bodyPr/>
          <a:lstStyle/>
          <a:p>
            <a:pPr/>
          </a:p>
        </p:txBody>
      </p:sp>
      <p:sp>
        <p:nvSpPr>
          <p:cNvPr id="257" name="Shape 257"/>
          <p:cNvSpPr/>
          <p:nvPr>
            <p:ph type="body" sz="quarter" idx="1"/>
          </p:nvPr>
        </p:nvSpPr>
        <p:spPr>
          <a:prstGeom prst="rect">
            <a:avLst/>
          </a:prstGeom>
        </p:spPr>
        <p:txBody>
          <a:bodyPr/>
          <a:lstStyle/>
          <a:p>
            <a:pPr marL="228600" indent="-228600" defTabSz="914400">
              <a:lnSpc>
                <a:spcPct val="100000"/>
              </a:lnSpc>
              <a:buSzPct val="100000"/>
              <a:buAutoNum type="arabicPeriod" startAt="1"/>
              <a:defRPr sz="1200">
                <a:latin typeface="Calibri"/>
                <a:ea typeface="Calibri"/>
                <a:cs typeface="Calibri"/>
                <a:sym typeface="Calibri"/>
              </a:defRPr>
            </a:pPr>
            <a:r>
              <a:t>2022:  $9906 total-$5485 /18                   + CGD $4422 / 45</a:t>
            </a:r>
          </a:p>
          <a:p>
            <a:pPr marL="228600" indent="-228600" defTabSz="914400">
              <a:lnSpc>
                <a:spcPct val="100000"/>
              </a:lnSpc>
              <a:buSzPct val="100000"/>
              <a:buAutoNum type="arabicPeriod" startAt="1"/>
              <a:defRPr sz="1200">
                <a:latin typeface="Calibri"/>
                <a:ea typeface="Calibri"/>
                <a:cs typeface="Calibri"/>
                <a:sym typeface="Calibri"/>
              </a:defRPr>
            </a:pPr>
            <a:r>
              <a:t>2021:  $7,766 total - $3565 /23                   + CGD $4201 / 49</a:t>
            </a:r>
          </a:p>
          <a:p>
            <a:pPr marL="228600" indent="-228600" defTabSz="914400">
              <a:lnSpc>
                <a:spcPct val="100000"/>
              </a:lnSpc>
              <a:buSzPct val="100000"/>
              <a:buAutoNum type="arabicPeriod" startAt="1"/>
              <a:defRPr sz="1200">
                <a:latin typeface="Calibri"/>
                <a:ea typeface="Calibri"/>
                <a:cs typeface="Calibri"/>
                <a:sym typeface="Calibri"/>
              </a:defRPr>
            </a:pPr>
            <a:r>
              <a:t>2020:  $16,351 total-$12,553 / 31          + CGD $3798 / 57</a:t>
            </a:r>
          </a:p>
          <a:p>
            <a:pPr marL="228600" indent="-228600" defTabSz="914400">
              <a:lnSpc>
                <a:spcPct val="100000"/>
              </a:lnSpc>
              <a:buSzPct val="100000"/>
              <a:buAutoNum type="arabicPeriod" startAt="1"/>
              <a:defRPr sz="1200">
                <a:latin typeface="Calibri"/>
                <a:ea typeface="Calibri"/>
                <a:cs typeface="Calibri"/>
                <a:sym typeface="Calibri"/>
              </a:defRPr>
            </a:pPr>
            <a:r>
              <a:t>2019:  $6245 total - $3555 / 27 donors + CGD $2692 / 33</a:t>
            </a:r>
          </a:p>
          <a:p>
            <a:pPr marL="228600" indent="-228600" defTabSz="914400">
              <a:lnSpc>
                <a:spcPct val="100000"/>
              </a:lnSpc>
              <a:buSzPct val="100000"/>
              <a:buAutoNum type="arabicPeriod" startAt="1"/>
              <a:defRPr sz="1200">
                <a:latin typeface="Calibri"/>
                <a:ea typeface="Calibri"/>
                <a:cs typeface="Calibri"/>
                <a:sym typeface="Calibri"/>
              </a:defRPr>
            </a:pPr>
            <a:r>
              <a:t>2018:  $4100 total - $1225 / 11 donors + CGD $2875 / 36 + in memory:  10,000 + 50</a:t>
            </a:r>
          </a:p>
          <a:p>
            <a:pPr marL="228600" indent="-228600" defTabSz="914400">
              <a:lnSpc>
                <a:spcPct val="100000"/>
              </a:lnSpc>
              <a:buSzPct val="100000"/>
              <a:buAutoNum type="arabicPeriod" startAt="1"/>
              <a:defRPr sz="1200">
                <a:latin typeface="Calibri"/>
                <a:ea typeface="Calibri"/>
                <a:cs typeface="Calibri"/>
                <a:sym typeface="Calibri"/>
              </a:defRPr>
            </a:pPr>
            <a:r>
              <a:t>2017:  $4495 total - $1675 / 13 donors + CGD $2820 / 32</a:t>
            </a:r>
          </a:p>
          <a:p>
            <a:pPr marL="228600" indent="-228600" defTabSz="914400">
              <a:lnSpc>
                <a:spcPct val="100000"/>
              </a:lnSpc>
              <a:buSzPct val="100000"/>
              <a:buAutoNum type="arabicPeriod" startAt="1"/>
              <a:defRPr sz="1200">
                <a:latin typeface="Calibri"/>
                <a:ea typeface="Calibri"/>
                <a:cs typeface="Calibri"/>
                <a:sym typeface="Calibri"/>
              </a:defRPr>
            </a:pPr>
            <a:r>
              <a:t>2016:  $5056 total - $2760 / 18 donors + CGD $2296 / 41</a:t>
            </a:r>
          </a:p>
          <a:p>
            <a:pPr marL="228600" indent="-228600" defTabSz="914400">
              <a:lnSpc>
                <a:spcPct val="100000"/>
              </a:lnSpc>
              <a:buSzPct val="100000"/>
              <a:buAutoNum type="arabicPeriod" startAt="1"/>
              <a:defRPr sz="1200">
                <a:latin typeface="Calibri"/>
                <a:ea typeface="Calibri"/>
                <a:cs typeface="Calibri"/>
                <a:sym typeface="Calibri"/>
              </a:defRPr>
            </a:pPr>
            <a:r>
              <a:t>2015:  $4916 total - $3701 / 25 donors + CGD $1215 / 17</a:t>
            </a:r>
          </a:p>
          <a:p>
            <a:pPr marL="228600" indent="-228600" defTabSz="914400">
              <a:lnSpc>
                <a:spcPct val="100000"/>
              </a:lnSpc>
              <a:buSzPct val="100000"/>
              <a:buAutoNum type="arabicPeriod" startAt="1"/>
              <a:defRPr sz="1200">
                <a:latin typeface="Calibri"/>
                <a:ea typeface="Calibri"/>
                <a:cs typeface="Calibri"/>
                <a:sym typeface="Calibri"/>
              </a:defRPr>
            </a:pPr>
            <a:r>
              <a:t>Financial Committee instrumental in helping board members understand finances of BDC and The Avalon.</a:t>
            </a:r>
          </a:p>
          <a:p>
            <a:pPr marL="228600" indent="-228600" defTabSz="914400">
              <a:lnSpc>
                <a:spcPct val="100000"/>
              </a:lnSpc>
              <a:buSzPct val="100000"/>
              <a:buAutoNum type="arabicPeriod" startAt="1"/>
              <a:defRPr sz="1200">
                <a:latin typeface="Calibri"/>
                <a:ea typeface="Calibri"/>
                <a:cs typeface="Calibri"/>
                <a:sym typeface="Calibri"/>
              </a:defRPr>
            </a:pPr>
            <a:r>
              <a:t>Maybe I am biased, but bookkeeping and taxes are more accurate and detailed than they have ever been.  And us doing them is also important for our understanding because we can find and give answers to questions.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Shape 274"/>
          <p:cNvSpPr/>
          <p:nvPr>
            <p:ph type="sldImg"/>
          </p:nvPr>
        </p:nvSpPr>
        <p:spPr>
          <a:prstGeom prst="rect">
            <a:avLst/>
          </a:prstGeom>
        </p:spPr>
        <p:txBody>
          <a:bodyPr/>
          <a:lstStyle/>
          <a:p>
            <a:pPr/>
          </a:p>
        </p:txBody>
      </p:sp>
      <p:sp>
        <p:nvSpPr>
          <p:cNvPr id="275" name="Shape 275"/>
          <p:cNvSpPr/>
          <p:nvPr>
            <p:ph type="body" sz="quarter" idx="1"/>
          </p:nvPr>
        </p:nvSpPr>
        <p:spPr>
          <a:prstGeom prst="rect">
            <a:avLst/>
          </a:prstGeom>
        </p:spPr>
        <p:txBody>
          <a:bodyPr/>
          <a:lstStyle/>
          <a:p>
            <a:pPr defTabSz="914400">
              <a:lnSpc>
                <a:spcPct val="100000"/>
              </a:lnSpc>
              <a:defRPr b="1" sz="1200">
                <a:latin typeface="Calibri"/>
                <a:ea typeface="Calibri"/>
                <a:cs typeface="Calibri"/>
                <a:sym typeface="Calibri"/>
              </a:defRPr>
            </a:pPr>
            <a:r>
              <a:t>Have nominees stand and give names.</a:t>
            </a:r>
          </a:p>
          <a:p>
            <a:pPr defTabSz="914400">
              <a:lnSpc>
                <a:spcPct val="100000"/>
              </a:lnSpc>
              <a:defRPr sz="1200">
                <a:latin typeface="Calibri"/>
                <a:ea typeface="Calibri"/>
                <a:cs typeface="Calibri"/>
                <a:sym typeface="Calibri"/>
              </a:defRPr>
            </a:pPr>
          </a:p>
          <a:p>
            <a:pPr defTabSz="914400">
              <a:lnSpc>
                <a:spcPct val="100000"/>
              </a:lnSpc>
              <a:defRPr sz="1200">
                <a:latin typeface="Calibri"/>
                <a:ea typeface="Calibri"/>
                <a:cs typeface="Calibri"/>
                <a:sym typeface="Calibri"/>
              </a:defRPr>
            </a:pPr>
            <a:r>
              <a:t>Board has chosen not to nominate any additional people to the board.  We find it best to discuss with candidates in advance the requirements and commitments of a board directorship. </a:t>
            </a:r>
          </a:p>
          <a:p>
            <a:pPr defTabSz="914400">
              <a:lnSpc>
                <a:spcPct val="100000"/>
              </a:lnSpc>
              <a:defRPr sz="1200">
                <a:latin typeface="Calibri"/>
                <a:ea typeface="Calibri"/>
                <a:cs typeface="Calibri"/>
                <a:sym typeface="Calibri"/>
              </a:defRPr>
            </a:pPr>
            <a:r>
              <a:t>If you would like to be on Board, let those on the board know of your interest.  Start now by attending monthly board meetings, volunteering for a committee, volunteer to assist a leader of a work day, get to know how board works.</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99" name="Slide Title"/>
          <p:cNvSpPr txBox="1"/>
          <p:nvPr>
            <p:ph type="title" hasCustomPrompt="1"/>
          </p:nvPr>
        </p:nvSpPr>
        <p:spPr>
          <a:xfrm>
            <a:off x="1206500" y="1079500"/>
            <a:ext cx="21971000" cy="1434949"/>
          </a:xfrm>
          <a:prstGeom prst="rect">
            <a:avLst/>
          </a:prstGeom>
        </p:spPr>
        <p:txBody>
          <a:bodyPr/>
          <a:lstStyle/>
          <a:p>
            <a:pPr/>
            <a:r>
              <a:t>Slide Title</a:t>
            </a:r>
          </a:p>
        </p:txBody>
      </p:sp>
      <p:sp>
        <p:nvSpPr>
          <p:cNvPr id="100"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10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 Title"/>
          <p:cNvSpPr txBox="1"/>
          <p:nvPr>
            <p:ph type="title" hasCustomPrompt="1"/>
          </p:nvPr>
        </p:nvSpPr>
        <p:spPr>
          <a:xfrm>
            <a:off x="1206500" y="1079500"/>
            <a:ext cx="21971000" cy="1435100"/>
          </a:xfrm>
          <a:prstGeom prst="rect">
            <a:avLst/>
          </a:prstGeom>
        </p:spPr>
        <p:txBody>
          <a:bodyPr/>
          <a:lstStyle/>
          <a:p>
            <a:pPr/>
            <a:r>
              <a:t>Agenda Title</a:t>
            </a:r>
          </a:p>
        </p:txBody>
      </p:sp>
      <p:sp>
        <p:nvSpPr>
          <p:cNvPr id="109" name="Agenda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11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1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11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1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2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2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35" name="Attribution"/>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3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3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44" name="Bowl of salad with fried rice, boiled eggs, and chopsticks"/>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Bowl with salmon cakes, salad, and hummus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Bowl of pappardelle pasta with parsley butter, roasted hazelnuts, and shaved parmesan cheese"/>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54" name="bowl of salad with fried rice, boiled eggs, and chopsticks"/>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169" name="Title Text"/>
          <p:cNvSpPr txBox="1"/>
          <p:nvPr>
            <p:ph type="title"/>
          </p:nvPr>
        </p:nvSpPr>
        <p:spPr>
          <a:xfrm>
            <a:off x="1663700" y="3419476"/>
            <a:ext cx="21031200" cy="5705474"/>
          </a:xfrm>
          <a:prstGeom prst="rect">
            <a:avLst/>
          </a:prstGeom>
        </p:spPr>
        <p:txBody>
          <a:bodyPr lIns="91439" tIns="91439" rIns="91439" bIns="91439" anchor="b"/>
          <a:lstStyle>
            <a:lvl1pPr defTabSz="1828800">
              <a:lnSpc>
                <a:spcPct val="90000"/>
              </a:lnSpc>
              <a:defRPr b="0" spc="0" sz="12000">
                <a:latin typeface="Calibri"/>
                <a:ea typeface="Calibri"/>
                <a:cs typeface="Calibri"/>
                <a:sym typeface="Calibri"/>
              </a:defRPr>
            </a:lvl1pPr>
          </a:lstStyle>
          <a:p>
            <a:pPr/>
            <a:r>
              <a:t>Title Text</a:t>
            </a:r>
          </a:p>
        </p:txBody>
      </p:sp>
      <p:sp>
        <p:nvSpPr>
          <p:cNvPr id="170" name="Body Level One…"/>
          <p:cNvSpPr txBox="1"/>
          <p:nvPr>
            <p:ph type="body" sz="quarter" idx="1"/>
          </p:nvPr>
        </p:nvSpPr>
        <p:spPr>
          <a:xfrm>
            <a:off x="1663700" y="9178925"/>
            <a:ext cx="21031200" cy="3000375"/>
          </a:xfrm>
          <a:prstGeom prst="rect">
            <a:avLst/>
          </a:prstGeom>
        </p:spPr>
        <p:txBody>
          <a:bodyPr lIns="91439" tIns="91439" rIns="91439" bIns="91439"/>
          <a:lstStyle>
            <a:lvl1pPr marL="0" indent="0" defTabSz="1828800">
              <a:spcBef>
                <a:spcPts val="2000"/>
              </a:spcBef>
              <a:buSzTx/>
              <a:buNone/>
              <a:defRPr>
                <a:solidFill>
                  <a:srgbClr val="888888"/>
                </a:solidFill>
                <a:latin typeface="Calibri"/>
                <a:ea typeface="Calibri"/>
                <a:cs typeface="Calibri"/>
                <a:sym typeface="Calibri"/>
              </a:defRPr>
            </a:lvl1pPr>
            <a:lvl2pPr marL="0" indent="457200" defTabSz="1828800">
              <a:spcBef>
                <a:spcPts val="2000"/>
              </a:spcBef>
              <a:buSzTx/>
              <a:buNone/>
              <a:defRPr>
                <a:solidFill>
                  <a:srgbClr val="888888"/>
                </a:solidFill>
                <a:latin typeface="Calibri"/>
                <a:ea typeface="Calibri"/>
                <a:cs typeface="Calibri"/>
                <a:sym typeface="Calibri"/>
              </a:defRPr>
            </a:lvl2pPr>
            <a:lvl3pPr marL="0" indent="914400" defTabSz="1828800">
              <a:spcBef>
                <a:spcPts val="2000"/>
              </a:spcBef>
              <a:buSzTx/>
              <a:buNone/>
              <a:defRPr>
                <a:solidFill>
                  <a:srgbClr val="888888"/>
                </a:solidFill>
                <a:latin typeface="Calibri"/>
                <a:ea typeface="Calibri"/>
                <a:cs typeface="Calibri"/>
                <a:sym typeface="Calibri"/>
              </a:defRPr>
            </a:lvl3pPr>
            <a:lvl4pPr marL="0" indent="1371600" defTabSz="1828800">
              <a:spcBef>
                <a:spcPts val="2000"/>
              </a:spcBef>
              <a:buSzTx/>
              <a:buNone/>
              <a:defRPr>
                <a:solidFill>
                  <a:srgbClr val="888888"/>
                </a:solidFill>
                <a:latin typeface="Calibri"/>
                <a:ea typeface="Calibri"/>
                <a:cs typeface="Calibri"/>
                <a:sym typeface="Calibri"/>
              </a:defRPr>
            </a:lvl4pPr>
            <a:lvl5pPr marL="0" indent="1828800" defTabSz="1828800">
              <a:spcBef>
                <a:spcPts val="2000"/>
              </a:spcBef>
              <a:buSzTx/>
              <a:buNone/>
              <a:defRPr>
                <a:solidFill>
                  <a:srgbClr val="888888"/>
                </a:solidFill>
                <a:latin typeface="Calibri"/>
                <a:ea typeface="Calibri"/>
                <a:cs typeface="Calibri"/>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71" name="Slide Number"/>
          <p:cNvSpPr txBox="1"/>
          <p:nvPr>
            <p:ph type="sldNum" sz="quarter" idx="2"/>
          </p:nvPr>
        </p:nvSpPr>
        <p:spPr>
          <a:xfrm>
            <a:off x="22203052" y="12802235"/>
            <a:ext cx="504548" cy="551181"/>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178" name="Body Level One…"/>
          <p:cNvSpPr txBox="1"/>
          <p:nvPr>
            <p:ph type="body" idx="1"/>
          </p:nvPr>
        </p:nvSpPr>
        <p:spPr>
          <a:xfrm>
            <a:off x="1297459" y="214183"/>
            <a:ext cx="21031201" cy="13180541"/>
          </a:xfrm>
          <a:prstGeom prst="rect">
            <a:avLst/>
          </a:prstGeom>
        </p:spPr>
        <p:txBody>
          <a:bodyPr lIns="91439" tIns="91439" rIns="91439" bIns="91439"/>
          <a:lstStyle>
            <a:lvl1pPr marL="457200" indent="-457200" defTabSz="1828800">
              <a:spcBef>
                <a:spcPts val="2000"/>
              </a:spcBef>
              <a:buSzPct val="100000"/>
              <a:buFont typeface="Arial"/>
              <a:defRPr sz="5600">
                <a:latin typeface="Calibri"/>
                <a:ea typeface="Calibri"/>
                <a:cs typeface="Calibri"/>
                <a:sym typeface="Calibri"/>
              </a:defRPr>
            </a:lvl1pPr>
            <a:lvl2pPr marL="990600" indent="-533400" defTabSz="1828800">
              <a:spcBef>
                <a:spcPts val="2000"/>
              </a:spcBef>
              <a:buSzPct val="100000"/>
              <a:buFont typeface="Arial"/>
              <a:defRPr sz="5600">
                <a:latin typeface="Calibri"/>
                <a:ea typeface="Calibri"/>
                <a:cs typeface="Calibri"/>
                <a:sym typeface="Calibri"/>
              </a:defRPr>
            </a:lvl2pPr>
            <a:lvl3pPr marL="1554479" indent="-640079" defTabSz="1828800">
              <a:spcBef>
                <a:spcPts val="2000"/>
              </a:spcBef>
              <a:buSzPct val="100000"/>
              <a:buFont typeface="Arial"/>
              <a:defRPr sz="5600">
                <a:latin typeface="Calibri"/>
                <a:ea typeface="Calibri"/>
                <a:cs typeface="Calibri"/>
                <a:sym typeface="Calibri"/>
              </a:defRPr>
            </a:lvl3pPr>
            <a:lvl4pPr marL="2082800" indent="-711200" defTabSz="1828800">
              <a:spcBef>
                <a:spcPts val="2000"/>
              </a:spcBef>
              <a:buSzPct val="100000"/>
              <a:buFont typeface="Arial"/>
              <a:defRPr sz="5600">
                <a:latin typeface="Calibri"/>
                <a:ea typeface="Calibri"/>
                <a:cs typeface="Calibri"/>
                <a:sym typeface="Calibri"/>
              </a:defRPr>
            </a:lvl4pPr>
            <a:lvl5pPr marL="2540000" indent="-711200" defTabSz="1828800">
              <a:spcBef>
                <a:spcPts val="2000"/>
              </a:spcBef>
              <a:buSzPct val="100000"/>
              <a:buFont typeface="Arial"/>
              <a:defRPr sz="5600">
                <a:latin typeface="Calibri"/>
                <a:ea typeface="Calibri"/>
                <a:cs typeface="Calibri"/>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79" name="Slide Number"/>
          <p:cNvSpPr txBox="1"/>
          <p:nvPr>
            <p:ph type="sldNum" sz="quarter" idx="2"/>
          </p:nvPr>
        </p:nvSpPr>
        <p:spPr>
          <a:xfrm>
            <a:off x="11785600" y="12344400"/>
            <a:ext cx="5689600" cy="736601"/>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Avocados and limes"/>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Bowl with salmon cakes, salad, and hummus"/>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62" name="Bowl of pappardelle pasta with parsley butter, roasted hazelnuts, and shaved parmesan cheese"/>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Small">
    <p:spTree>
      <p:nvGrpSpPr>
        <p:cNvPr id="1" name=""/>
        <p:cNvGrpSpPr/>
        <p:nvPr/>
      </p:nvGrpSpPr>
      <p:grpSpPr>
        <a:xfrm>
          <a:off x="0" y="0"/>
          <a:ext cx="0" cy="0"/>
          <a:chOff x="0" y="0"/>
          <a:chExt cx="0" cy="0"/>
        </a:xfrm>
      </p:grpSpPr>
      <p:sp>
        <p:nvSpPr>
          <p:cNvPr id="71"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72"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7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7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Large">
    <p:spTree>
      <p:nvGrpSpPr>
        <p:cNvPr id="1" name=""/>
        <p:cNvGrpSpPr/>
        <p:nvPr/>
      </p:nvGrpSpPr>
      <p:grpSpPr>
        <a:xfrm>
          <a:off x="0" y="0"/>
          <a:ext cx="0" cy="0"/>
          <a:chOff x="0" y="0"/>
          <a:chExt cx="0" cy="0"/>
        </a:xfrm>
      </p:grpSpPr>
      <p:sp>
        <p:nvSpPr>
          <p:cNvPr id="81"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2"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8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9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9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boulderdance.org/"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Title 1"/>
          <p:cNvSpPr txBox="1"/>
          <p:nvPr>
            <p:ph type="title"/>
          </p:nvPr>
        </p:nvSpPr>
        <p:spPr>
          <a:prstGeom prst="rect">
            <a:avLst/>
          </a:prstGeom>
        </p:spPr>
        <p:txBody>
          <a:bodyPr/>
          <a:lstStyle/>
          <a:p>
            <a:pPr defTabSz="975335">
              <a:defRPr spc="-68" sz="3400"/>
            </a:pPr>
            <a:br/>
            <a:br/>
            <a:r>
              <a:t> </a:t>
            </a:r>
            <a:br/>
          </a:p>
        </p:txBody>
      </p:sp>
      <p:sp>
        <p:nvSpPr>
          <p:cNvPr id="189" name="Content Placeholder 2"/>
          <p:cNvSpPr txBox="1"/>
          <p:nvPr>
            <p:ph type="body" idx="1"/>
          </p:nvPr>
        </p:nvSpPr>
        <p:spPr>
          <a:prstGeom prst="rect">
            <a:avLst/>
          </a:prstGeom>
        </p:spPr>
        <p:txBody>
          <a:bodyPr numCol="2" spcCol="1098550"/>
          <a:lstStyle/>
          <a:p>
            <a:pPr defTabSz="1999437">
              <a:lnSpc>
                <a:spcPct val="90000"/>
              </a:lnSpc>
              <a:spcBef>
                <a:spcPts val="3600"/>
              </a:spcBef>
              <a:defRPr spc="0" sz="3936"/>
            </a:pPr>
            <a:r>
              <a:t>Welcome; remarks from the President – Dorothy Vernon</a:t>
            </a:r>
          </a:p>
          <a:p>
            <a:pPr defTabSz="1999437">
              <a:lnSpc>
                <a:spcPct val="90000"/>
              </a:lnSpc>
              <a:spcBef>
                <a:spcPts val="3600"/>
              </a:spcBef>
              <a:defRPr spc="0" sz="3936"/>
            </a:pPr>
            <a:r>
              <a:t>Major Accomplishments 2024–25:</a:t>
            </a:r>
          </a:p>
          <a:p>
            <a:pPr lvl="2" indent="749808" defTabSz="1999437">
              <a:lnSpc>
                <a:spcPct val="90000"/>
              </a:lnSpc>
              <a:spcBef>
                <a:spcPts val="3600"/>
              </a:spcBef>
              <a:defRPr spc="0" sz="3936"/>
            </a:pPr>
            <a:r>
              <a:t>Mission and Values – Dorothy Vernon</a:t>
            </a:r>
          </a:p>
          <a:p>
            <a:pPr lvl="2" indent="749808" defTabSz="1999437">
              <a:lnSpc>
                <a:spcPct val="90000"/>
              </a:lnSpc>
              <a:spcBef>
                <a:spcPts val="3600"/>
              </a:spcBef>
              <a:defRPr spc="0" sz="3936"/>
            </a:pPr>
            <a:r>
              <a:t>Avalon Purchase – Caroline Fuller</a:t>
            </a:r>
          </a:p>
          <a:p>
            <a:pPr lvl="2" indent="749808" defTabSz="1999437">
              <a:lnSpc>
                <a:spcPct val="90000"/>
              </a:lnSpc>
              <a:spcBef>
                <a:spcPts val="3600"/>
              </a:spcBef>
              <a:defRPr spc="0" sz="3936"/>
            </a:pPr>
            <a:r>
              <a:t>Tax Exemption – Caroline Fuller</a:t>
            </a:r>
          </a:p>
          <a:p>
            <a:pPr lvl="2" indent="749808" defTabSz="1999437">
              <a:lnSpc>
                <a:spcPct val="90000"/>
              </a:lnSpc>
              <a:spcBef>
                <a:spcPts val="3600"/>
              </a:spcBef>
              <a:defRPr spc="0" sz="3936"/>
            </a:pPr>
            <a:r>
              <a:t>Ballroom Completion – Chuck Palmer</a:t>
            </a:r>
          </a:p>
          <a:p>
            <a:pPr lvl="2" indent="749808" defTabSz="1999437">
              <a:lnSpc>
                <a:spcPct val="90000"/>
              </a:lnSpc>
              <a:spcBef>
                <a:spcPts val="3600"/>
              </a:spcBef>
              <a:defRPr spc="0" sz="3936"/>
            </a:pPr>
            <a:r>
              <a:t>HVAC Upgrades – Chuck Palmer</a:t>
            </a:r>
          </a:p>
          <a:p>
            <a:pPr defTabSz="1999437">
              <a:lnSpc>
                <a:spcPct val="90000"/>
              </a:lnSpc>
              <a:spcBef>
                <a:spcPts val="3600"/>
              </a:spcBef>
              <a:defRPr spc="0" sz="3936"/>
            </a:pPr>
          </a:p>
          <a:p>
            <a:pPr defTabSz="1999437">
              <a:lnSpc>
                <a:spcPct val="90000"/>
              </a:lnSpc>
              <a:spcBef>
                <a:spcPts val="3600"/>
              </a:spcBef>
              <a:defRPr spc="0" sz="3936"/>
            </a:pPr>
            <a:r>
              <a:t>Committees:</a:t>
            </a:r>
          </a:p>
          <a:p>
            <a:pPr lvl="2" indent="749808" defTabSz="1999437">
              <a:lnSpc>
                <a:spcPct val="90000"/>
              </a:lnSpc>
              <a:spcBef>
                <a:spcPts val="3600"/>
              </a:spcBef>
              <a:defRPr spc="0" sz="3936"/>
            </a:pPr>
            <a:r>
              <a:t>Avalon Management Committee (AMC) – Becky Bragg</a:t>
            </a:r>
          </a:p>
          <a:p>
            <a:pPr lvl="2" indent="749808" defTabSz="1999437">
              <a:lnSpc>
                <a:spcPct val="90000"/>
              </a:lnSpc>
              <a:spcBef>
                <a:spcPts val="3600"/>
              </a:spcBef>
              <a:defRPr spc="0" sz="3936"/>
            </a:pPr>
            <a:r>
              <a:t>Finance Committee – Caroline Fuller</a:t>
            </a:r>
          </a:p>
          <a:p>
            <a:pPr lvl="2" indent="749808" defTabSz="1999437">
              <a:lnSpc>
                <a:spcPct val="90000"/>
              </a:lnSpc>
              <a:spcBef>
                <a:spcPts val="3600"/>
              </a:spcBef>
              <a:defRPr spc="0" sz="3936"/>
            </a:pPr>
            <a:r>
              <a:t>Membership Committee – Larry Utter</a:t>
            </a:r>
          </a:p>
          <a:p>
            <a:pPr lvl="2" indent="749808" defTabSz="1999437">
              <a:lnSpc>
                <a:spcPct val="90000"/>
              </a:lnSpc>
              <a:spcBef>
                <a:spcPts val="3600"/>
              </a:spcBef>
              <a:defRPr spc="0" sz="3936"/>
            </a:pPr>
            <a:r>
              <a:t>Outreach Committee – Becky Bragg</a:t>
            </a:r>
          </a:p>
          <a:p>
            <a:pPr lvl="2" indent="749808" defTabSz="1999437">
              <a:lnSpc>
                <a:spcPct val="90000"/>
              </a:lnSpc>
              <a:spcBef>
                <a:spcPts val="3600"/>
              </a:spcBef>
              <a:defRPr spc="0" sz="3936"/>
            </a:pPr>
            <a:r>
              <a:t>New Committees – Dorothy Vernon</a:t>
            </a:r>
          </a:p>
          <a:p>
            <a:pPr lvl="1" indent="374904" defTabSz="1999437">
              <a:lnSpc>
                <a:spcPct val="90000"/>
              </a:lnSpc>
              <a:spcBef>
                <a:spcPts val="3600"/>
              </a:spcBef>
              <a:defRPr spc="0" sz="3936"/>
            </a:pPr>
            <a:r>
              <a:t>Directors Election Results </a:t>
            </a:r>
          </a:p>
          <a:p>
            <a:pPr lvl="1" indent="374904" defTabSz="1999437">
              <a:lnSpc>
                <a:spcPct val="90000"/>
              </a:lnSpc>
              <a:spcBef>
                <a:spcPts val="3600"/>
              </a:spcBef>
              <a:defRPr spc="0" sz="3936"/>
            </a:pPr>
            <a:r>
              <a:t>Questions</a:t>
            </a:r>
          </a:p>
        </p:txBody>
      </p:sp>
      <p:sp>
        <p:nvSpPr>
          <p:cNvPr id="190" name="Boulder Dance Coalition"/>
          <p:cNvSpPr txBox="1"/>
          <p:nvPr/>
        </p:nvSpPr>
        <p:spPr>
          <a:xfrm>
            <a:off x="1206498" y="-1944785"/>
            <a:ext cx="21971004" cy="4648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lnSpc>
                <a:spcPct val="80000"/>
              </a:lnSpc>
              <a:spcBef>
                <a:spcPts val="0"/>
              </a:spcBef>
              <a:defRPr b="1" spc="-232" sz="11600"/>
            </a:lvl1pPr>
          </a:lstStyle>
          <a:p>
            <a:pPr/>
            <a:r>
              <a:t>Boulder Dance Coalition</a:t>
            </a:r>
          </a:p>
        </p:txBody>
      </p:sp>
      <p:sp>
        <p:nvSpPr>
          <p:cNvPr id="191" name="Annual Meeting 2025 Agenda"/>
          <p:cNvSpPr txBox="1"/>
          <p:nvPr/>
        </p:nvSpPr>
        <p:spPr>
          <a:xfrm>
            <a:off x="1206500" y="2380574"/>
            <a:ext cx="21971001" cy="1905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defTabSz="825500">
              <a:lnSpc>
                <a:spcPct val="100000"/>
              </a:lnSpc>
              <a:spcBef>
                <a:spcPts val="0"/>
              </a:spcBef>
              <a:defRPr b="1" sz="5500"/>
            </a:lvl1pPr>
          </a:lstStyle>
          <a:p>
            <a:pPr/>
            <a:r>
              <a:t>Annual Meeting 2025 Agenda</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8" name="Committees"/>
          <p:cNvSpPr txBox="1"/>
          <p:nvPr>
            <p:ph type="title"/>
          </p:nvPr>
        </p:nvSpPr>
        <p:spPr>
          <a:prstGeom prst="rect">
            <a:avLst/>
          </a:prstGeom>
        </p:spPr>
        <p:txBody>
          <a:bodyPr/>
          <a:lstStyle/>
          <a:p>
            <a:pPr/>
            <a:r>
              <a:t>Committees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Avalon Management Committee (AMC)"/>
          <p:cNvSpPr txBox="1"/>
          <p:nvPr>
            <p:ph type="title"/>
          </p:nvPr>
        </p:nvSpPr>
        <p:spPr>
          <a:prstGeom prst="rect">
            <a:avLst/>
          </a:prstGeom>
        </p:spPr>
        <p:txBody>
          <a:bodyPr/>
          <a:lstStyle/>
          <a:p>
            <a:pPr/>
            <a:r>
              <a:t>Avalon Management Committee (AMC)</a:t>
            </a:r>
          </a:p>
        </p:txBody>
      </p:sp>
      <p:sp>
        <p:nvSpPr>
          <p:cNvPr id="231" name="Becky Bragg"/>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Becky Bragg</a:t>
            </a:r>
          </a:p>
        </p:txBody>
      </p:sp>
      <p:sp>
        <p:nvSpPr>
          <p:cNvPr id="232" name="The AMC manages the Avalon dance spaces and supervises the Avalon Manager.…"/>
          <p:cNvSpPr txBox="1"/>
          <p:nvPr>
            <p:ph type="body" sz="half" idx="1"/>
          </p:nvPr>
        </p:nvSpPr>
        <p:spPr>
          <a:xfrm>
            <a:off x="1301453" y="3808370"/>
            <a:ext cx="9947098" cy="8256011"/>
          </a:xfrm>
          <a:prstGeom prst="rect">
            <a:avLst/>
          </a:prstGeom>
        </p:spPr>
        <p:txBody>
          <a:bodyPr/>
          <a:lstStyle/>
          <a:p>
            <a:pPr marL="0" indent="0" defTabSz="1999437">
              <a:spcBef>
                <a:spcPts val="3600"/>
              </a:spcBef>
              <a:buSzTx/>
              <a:buNone/>
              <a:defRPr sz="3936"/>
            </a:pPr>
            <a:r>
              <a:t>The AMC manages the Avalon dance spaces and supervises the Avalon Manager.</a:t>
            </a:r>
          </a:p>
          <a:p>
            <a:pPr marL="499872" indent="-499872" defTabSz="1999437">
              <a:spcBef>
                <a:spcPts val="3600"/>
              </a:spcBef>
              <a:defRPr sz="3936"/>
            </a:pPr>
            <a:r>
              <a:t>Becky Bragg</a:t>
            </a:r>
          </a:p>
          <a:p>
            <a:pPr marL="499872" indent="-499872" defTabSz="1999437">
              <a:spcBef>
                <a:spcPts val="3600"/>
              </a:spcBef>
              <a:defRPr sz="3936"/>
            </a:pPr>
            <a:r>
              <a:t>Chuck Palmer</a:t>
            </a:r>
          </a:p>
          <a:p>
            <a:pPr marL="499872" indent="-499872" defTabSz="1999437">
              <a:spcBef>
                <a:spcPts val="3600"/>
              </a:spcBef>
              <a:defRPr sz="3936"/>
            </a:pPr>
            <a:r>
              <a:t>Caroline Stepanek</a:t>
            </a:r>
          </a:p>
          <a:p>
            <a:pPr marL="499872" indent="-499872" defTabSz="1999437">
              <a:spcBef>
                <a:spcPts val="3600"/>
              </a:spcBef>
              <a:defRPr sz="3936"/>
            </a:pPr>
            <a:r>
              <a:t>Marshall Shapiro</a:t>
            </a:r>
          </a:p>
          <a:p>
            <a:pPr marL="499872" indent="-499872" defTabSz="1999437">
              <a:spcBef>
                <a:spcPts val="3600"/>
              </a:spcBef>
              <a:defRPr sz="3936"/>
            </a:pPr>
            <a:r>
              <a:t>Mary Wohl Haan</a:t>
            </a:r>
          </a:p>
          <a:p>
            <a:pPr marL="0" indent="0" defTabSz="1999437">
              <a:spcBef>
                <a:spcPts val="3600"/>
              </a:spcBef>
              <a:buSzTx/>
              <a:buNone/>
              <a:defRPr sz="3936"/>
            </a:pPr>
            <a:r>
              <a:t>Ed Smelko moved to Ohio. We would like to thank him for all his work on the AMC.</a:t>
            </a:r>
          </a:p>
        </p:txBody>
      </p:sp>
      <p:sp>
        <p:nvSpPr>
          <p:cNvPr id="233" name="2024–25 Accomplishments Summary:…"/>
          <p:cNvSpPr txBox="1"/>
          <p:nvPr/>
        </p:nvSpPr>
        <p:spPr>
          <a:xfrm>
            <a:off x="11930285" y="3808370"/>
            <a:ext cx="9947098" cy="82560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defTabSz="1536153">
              <a:spcBef>
                <a:spcPts val="2800"/>
              </a:spcBef>
              <a:defRPr b="1" sz="3024"/>
            </a:pPr>
            <a:r>
              <a:t>2024–25 Accomplishments Summary:</a:t>
            </a:r>
          </a:p>
          <a:p>
            <a:pPr marL="384047" indent="-384047" defTabSz="1536153">
              <a:spcBef>
                <a:spcPts val="2800"/>
              </a:spcBef>
              <a:buSzPct val="123000"/>
              <a:buChar char="•"/>
              <a:defRPr sz="3024"/>
            </a:pPr>
            <a:r>
              <a:t>Selected and installed new carpet in lobby and hallway</a:t>
            </a:r>
          </a:p>
          <a:p>
            <a:pPr marL="384047" indent="-384047" defTabSz="1536153">
              <a:spcBef>
                <a:spcPts val="2800"/>
              </a:spcBef>
              <a:buSzPct val="123000"/>
              <a:buChar char="•"/>
              <a:defRPr sz="3024"/>
            </a:pPr>
            <a:r>
              <a:t>Created protocol for signage in the building (bathrooms, lobby, rack, hallways)</a:t>
            </a:r>
          </a:p>
          <a:p>
            <a:pPr marL="384047" indent="-384047" defTabSz="1536153">
              <a:spcBef>
                <a:spcPts val="2800"/>
              </a:spcBef>
              <a:buSzPct val="123000"/>
              <a:buChar char="•"/>
              <a:defRPr sz="3024"/>
            </a:pPr>
            <a:r>
              <a:t>Fall clean up included resetting North Hall floor, deep cleaning inside and out</a:t>
            </a:r>
          </a:p>
          <a:p>
            <a:pPr marL="384047" indent="-384047" defTabSz="1536153">
              <a:spcBef>
                <a:spcPts val="2800"/>
              </a:spcBef>
              <a:buSzPct val="123000"/>
              <a:buChar char="•"/>
              <a:defRPr sz="3024"/>
            </a:pPr>
            <a:r>
              <a:t>Storage Reorganization</a:t>
            </a:r>
          </a:p>
          <a:p>
            <a:pPr marL="384047" indent="-384047" defTabSz="1536153">
              <a:spcBef>
                <a:spcPts val="2800"/>
              </a:spcBef>
              <a:buSzPct val="123000"/>
              <a:buChar char="•"/>
              <a:defRPr sz="3024"/>
            </a:pPr>
            <a:r>
              <a:t>Improved stage piano status with humidifier and regular tuning</a:t>
            </a:r>
          </a:p>
          <a:p>
            <a:pPr marL="384047" indent="-384047" defTabSz="1536153">
              <a:spcBef>
                <a:spcPts val="2800"/>
              </a:spcBef>
              <a:buSzPct val="123000"/>
              <a:buChar char="•"/>
              <a:defRPr sz="3024"/>
            </a:pPr>
            <a:r>
              <a:t>Prairie Dog mitigation in cooperation with Naropa</a:t>
            </a:r>
          </a:p>
          <a:p>
            <a:pPr marL="384047" indent="-384047" defTabSz="1536153">
              <a:spcBef>
                <a:spcPts val="2800"/>
              </a:spcBef>
              <a:buSzPct val="123000"/>
              <a:buChar char="•"/>
              <a:defRPr sz="3024"/>
            </a:pPr>
            <a:r>
              <a:t>Removed unwanted items from the building</a:t>
            </a:r>
          </a:p>
          <a:p>
            <a:pPr marL="384047" indent="-384047" defTabSz="1536153">
              <a:spcBef>
                <a:spcPts val="2800"/>
              </a:spcBef>
              <a:buSzPct val="123000"/>
              <a:buChar char="•"/>
              <a:defRPr sz="3024"/>
            </a:pPr>
            <a:r>
              <a:t>Holiday Decorations put up and taken down</a:t>
            </a:r>
          </a:p>
        </p:txBody>
      </p:sp>
      <p:sp>
        <p:nvSpPr>
          <p:cNvPr id="234" name="Spring cleaning (2025) will be scheduled for June 2025"/>
          <p:cNvSpPr txBox="1"/>
          <p:nvPr/>
        </p:nvSpPr>
        <p:spPr>
          <a:xfrm>
            <a:off x="3399660" y="12166205"/>
            <a:ext cx="17584680" cy="934780"/>
          </a:xfrm>
          <a:prstGeom prst="rect">
            <a:avLst/>
          </a:prstGeom>
          <a:ln w="63500">
            <a:solidFill>
              <a:srgbClr val="000000"/>
            </a:solidFill>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775969">
              <a:lnSpc>
                <a:spcPct val="100000"/>
              </a:lnSpc>
              <a:spcBef>
                <a:spcPts val="0"/>
              </a:spcBef>
              <a:defRPr b="1" sz="5170"/>
            </a:lvl1pPr>
          </a:lstStyle>
          <a:p>
            <a:pPr/>
            <a:r>
              <a:t>Spring cleaning (2025) will be scheduled for June 2025</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Finance Committee"/>
          <p:cNvSpPr txBox="1"/>
          <p:nvPr>
            <p:ph type="title"/>
          </p:nvPr>
        </p:nvSpPr>
        <p:spPr>
          <a:prstGeom prst="rect">
            <a:avLst/>
          </a:prstGeom>
        </p:spPr>
        <p:txBody>
          <a:bodyPr/>
          <a:lstStyle/>
          <a:p>
            <a:pPr/>
            <a:r>
              <a:t>Finance Committee</a:t>
            </a:r>
          </a:p>
        </p:txBody>
      </p:sp>
      <p:sp>
        <p:nvSpPr>
          <p:cNvPr id="237" name="Caroline Full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Caroline Fuller</a:t>
            </a:r>
          </a:p>
        </p:txBody>
      </p:sp>
      <p:sp>
        <p:nvSpPr>
          <p:cNvPr id="238" name="The finance committee oversees the details of the finances, budget, and taxes of the BDC.…"/>
          <p:cNvSpPr txBox="1"/>
          <p:nvPr>
            <p:ph type="body" sz="half" idx="1"/>
          </p:nvPr>
        </p:nvSpPr>
        <p:spPr>
          <a:xfrm>
            <a:off x="1301453" y="3808369"/>
            <a:ext cx="10010672" cy="8256012"/>
          </a:xfrm>
          <a:prstGeom prst="rect">
            <a:avLst/>
          </a:prstGeom>
        </p:spPr>
        <p:txBody>
          <a:bodyPr/>
          <a:lstStyle/>
          <a:p>
            <a:pPr marL="0" indent="0">
              <a:buSzTx/>
              <a:buNone/>
            </a:pPr>
            <a:r>
              <a:t>The finance committee oversees the details of the finances, budget, and taxes of the BDC.</a:t>
            </a:r>
          </a:p>
          <a:p>
            <a:pPr/>
            <a:r>
              <a:t>Caroline Fuller</a:t>
            </a:r>
          </a:p>
          <a:p>
            <a:pPr/>
            <a:r>
              <a:t>Chuck Palmer</a:t>
            </a:r>
          </a:p>
          <a:p>
            <a:pPr/>
            <a:r>
              <a:t>Larry Utter</a:t>
            </a:r>
          </a:p>
          <a:p>
            <a:pPr/>
            <a:r>
              <a:t>Steward Hartman</a:t>
            </a:r>
          </a:p>
        </p:txBody>
      </p:sp>
      <p:sp>
        <p:nvSpPr>
          <p:cNvPr id="239" name="Current activities…"/>
          <p:cNvSpPr txBox="1"/>
          <p:nvPr/>
        </p:nvSpPr>
        <p:spPr>
          <a:xfrm>
            <a:off x="11930284" y="3808369"/>
            <a:ext cx="9947099"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defTabSz="2145738">
              <a:spcBef>
                <a:spcPts val="3900"/>
              </a:spcBef>
              <a:defRPr b="1" sz="4224"/>
            </a:pPr>
            <a:r>
              <a:t>Current activities</a:t>
            </a:r>
          </a:p>
          <a:p>
            <a:pPr marL="536447" indent="-536447" defTabSz="2145738">
              <a:spcBef>
                <a:spcPts val="3900"/>
              </a:spcBef>
              <a:buSzPct val="123000"/>
              <a:buChar char="•"/>
              <a:defRPr sz="4224"/>
            </a:pPr>
            <a:r>
              <a:t>Since completion of the buyout, the committee is consolidating the financials of BDC and BD, LLC; thanks to Chuck for leading this effort, and preparing and filing our tax returns.  </a:t>
            </a:r>
          </a:p>
          <a:p>
            <a:pPr marL="536447" indent="-536447" defTabSz="2145738">
              <a:spcBef>
                <a:spcPts val="3900"/>
              </a:spcBef>
              <a:buSzPct val="123000"/>
              <a:buChar char="•"/>
              <a:defRPr sz="4224"/>
            </a:pPr>
            <a:r>
              <a:t>We are looking for an accountant who specializes in non-profit organizations to assist with financial review and tax preparation. If you have a recommendation, please forward to: finance@boulderdancecoalition.org.</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241" name="2025 Budget"/>
          <p:cNvGraphicFramePr/>
          <p:nvPr/>
        </p:nvGraphicFramePr>
        <p:xfrm>
          <a:off x="1326556" y="980155"/>
          <a:ext cx="20865403" cy="1845149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814588"/>
                <a:gridCol w="6406367"/>
                <a:gridCol w="6722763"/>
                <a:gridCol w="3908983"/>
              </a:tblGrid>
              <a:tr h="857880">
                <a:tc gridSpan="4">
                  <a:txBody>
                    <a:bodyPr/>
                    <a:lstStyle/>
                    <a:p>
                      <a:pPr defTabSz="825500"/>
                      <a:r>
                        <a:rPr b="1" sz="5000"/>
                        <a:t>2025 Budget</a:t>
                      </a:r>
                    </a:p>
                  </a:txBody>
                  <a:tcPr marL="50800" marR="50800" marT="50800" marB="50800" anchor="ctr" anchorCtr="0" horzOverflow="overflow">
                    <a:lnL/>
                    <a:lnR/>
                    <a:lnT/>
                    <a:solidFill>
                      <a:srgbClr val="000000">
                        <a:alpha val="0"/>
                      </a:srgbClr>
                    </a:solidFill>
                  </a:tcPr>
                </a:tc>
                <a:tc hMerge="1">
                  <a:tcPr/>
                </a:tc>
                <a:tc hMerge="1">
                  <a:tcPr/>
                </a:tc>
                <a:tc hMerge="1">
                  <a:tcPr/>
                </a:tc>
              </a:tr>
              <a:tr h="567921">
                <a:tc>
                  <a:txBody>
                    <a:bodyPr/>
                    <a:lstStyle/>
                    <a:p>
                      <a:pPr algn="l" defTabSz="914400">
                        <a:tabLst>
                          <a:tab pos="1663700" algn="l"/>
                        </a:tabLst>
                      </a:pPr>
                      <a:r>
                        <a:rPr b="1" sz="3200"/>
                        <a:t>INCOME</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r>
                        <a:rPr sz="3200"/>
                        <a:t>Avalon Operations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Facility Fees (all Spaces)</a:t>
                      </a:r>
                    </a:p>
                  </a:txBody>
                  <a:tcPr marL="50800" marR="50800" marT="50800" marB="50800" anchor="ctr" anchorCtr="0" horzOverflow="overflow"/>
                </a:tc>
                <a:tc>
                  <a:txBody>
                    <a:bodyPr/>
                    <a:lstStyle/>
                    <a:p>
                      <a:pPr algn="r" defTabSz="914400"/>
                      <a:r>
                        <a:rPr sz="3200"/>
                        <a:t>320,000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Event Services</a:t>
                      </a:r>
                    </a:p>
                  </a:txBody>
                  <a:tcPr marL="50800" marR="50800" marT="50800" marB="50800" anchor="ctr" anchorCtr="0" horzOverflow="overflow"/>
                </a:tc>
                <a:tc>
                  <a:txBody>
                    <a:bodyPr/>
                    <a:lstStyle/>
                    <a:p>
                      <a:pPr algn="r" defTabSz="914400"/>
                      <a:r>
                        <a:rPr sz="3200"/>
                        <a:t>4,500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r>
                        <a:rPr sz="3200"/>
                        <a:t>Commercial Tenants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Rental Income</a:t>
                      </a:r>
                    </a:p>
                  </a:txBody>
                  <a:tcPr marL="50800" marR="50800" marT="50800" marB="50800" anchor="ctr" anchorCtr="0" horzOverflow="overflow"/>
                </a:tc>
                <a:tc>
                  <a:txBody>
                    <a:bodyPr/>
                    <a:lstStyle/>
                    <a:p>
                      <a:pPr algn="r" defTabSz="914400"/>
                      <a:r>
                        <a:rPr sz="3200"/>
                        <a:t>164,000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Utility Income</a:t>
                      </a:r>
                    </a:p>
                  </a:txBody>
                  <a:tcPr marL="50800" marR="50800" marT="50800" marB="50800" anchor="ctr" anchorCtr="0" horzOverflow="overflow"/>
                </a:tc>
                <a:tc>
                  <a:txBody>
                    <a:bodyPr/>
                    <a:lstStyle/>
                    <a:p>
                      <a:pPr algn="r" defTabSz="914400"/>
                      <a:r>
                        <a:rPr sz="3200"/>
                        <a:t>111,000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r>
                        <a:rPr sz="3200"/>
                        <a:t>Utility Rebates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78,000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r>
                        <a:rPr sz="3200"/>
                        <a:t>Donations (Estimated)</a:t>
                      </a:r>
                    </a:p>
                  </a:txBody>
                  <a:tcPr marL="50800" marR="50800" marT="50800" marB="50800" anchor="ctr" anchorCtr="0" horzOverflow="overflow"/>
                </a:tc>
                <a:tc>
                  <a:txBody>
                    <a:bodyPr/>
                    <a:lstStyle/>
                    <a:p>
                      <a:pPr algn="l" defTabSz="914400"/>
                      <a:r>
                        <a:rPr sz="3200"/>
                        <a:t>Routine</a:t>
                      </a:r>
                    </a:p>
                  </a:txBody>
                  <a:tcPr marL="50800" marR="50800" marT="50800" marB="50800" anchor="ctr" anchorCtr="0" horzOverflow="overflow"/>
                </a:tc>
                <a:tc>
                  <a:txBody>
                    <a:bodyPr/>
                    <a:lstStyle/>
                    <a:p>
                      <a:pPr algn="r" defTabSz="914400"/>
                      <a:r>
                        <a:rPr sz="3200"/>
                        <a:t>22,500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Extraordinary</a:t>
                      </a:r>
                    </a:p>
                  </a:txBody>
                  <a:tcPr marL="50800" marR="50800" marT="50800" marB="50800" anchor="ctr" anchorCtr="0" horzOverflow="overflow"/>
                </a:tc>
                <a:tc>
                  <a:txBody>
                    <a:bodyPr/>
                    <a:lstStyle/>
                    <a:p>
                      <a:pPr algn="r" defTabSz="914400"/>
                      <a:r>
                        <a:rPr sz="3200"/>
                        <a:t>25,000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r>
                        <a:rPr sz="3200"/>
                        <a:t>Memberships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4,800</a:t>
                      </a:r>
                    </a:p>
                  </a:txBody>
                  <a:tcPr marL="50800" marR="50800" marT="50800" marB="50800" anchor="ctr" anchorCtr="0" horzOverflow="overflow"/>
                </a:tc>
              </a:tr>
              <a:tr h="567921">
                <a:tc>
                  <a:txBody>
                    <a:bodyPr/>
                    <a:lstStyle/>
                    <a:p>
                      <a:pPr algn="l" defTabSz="914400">
                        <a:tabLst>
                          <a:tab pos="1663700" algn="l"/>
                        </a:tabLst>
                      </a:pPr>
                      <a:r>
                        <a:rPr b="1" sz="3200"/>
                        <a:t>TOTAL INCOME</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729,800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567921">
                <a:tc>
                  <a:txBody>
                    <a:bodyPr/>
                    <a:lstStyle/>
                    <a:p>
                      <a:pPr algn="l" defTabSz="914400">
                        <a:tabLst>
                          <a:tab pos="1663700" algn="l"/>
                        </a:tabLst>
                      </a:pPr>
                      <a:r>
                        <a:rPr b="1" sz="3200"/>
                        <a:t>EXPENSES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Operating Expenses</a:t>
                      </a:r>
                    </a:p>
                  </a:txBody>
                  <a:tcPr marL="50800" marR="50800" marT="50800" marB="50800" anchor="ctr" anchorCtr="0" horzOverflow="overflow"/>
                </a:tc>
                <a:tc>
                  <a:txBody>
                    <a:bodyPr/>
                    <a:lstStyle/>
                    <a:p>
                      <a:pPr algn="r" defTabSz="914400"/>
                      <a:r>
                        <a:rPr sz="3200"/>
                        <a:t>243,000</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Property Taxes</a:t>
                      </a:r>
                    </a:p>
                  </a:txBody>
                  <a:tcPr marL="50800" marR="50800" marT="50800" marB="50800" anchor="ctr" anchorCtr="0" horzOverflow="overflow"/>
                </a:tc>
                <a:tc>
                  <a:txBody>
                    <a:bodyPr/>
                    <a:lstStyle/>
                    <a:p>
                      <a:pPr algn="r" defTabSz="914400"/>
                      <a:r>
                        <a:rPr sz="3200"/>
                        <a:t>164,777</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Debt Service - Interest </a:t>
                      </a:r>
                    </a:p>
                  </a:txBody>
                  <a:tcPr marL="50800" marR="50800" marT="50800" marB="50800" anchor="ctr" anchorCtr="0" horzOverflow="overflow"/>
                </a:tc>
                <a:tc>
                  <a:txBody>
                    <a:bodyPr/>
                    <a:lstStyle/>
                    <a:p>
                      <a:pPr algn="r" defTabSz="914400"/>
                      <a:r>
                        <a:rPr sz="3200"/>
                        <a:t>128,600</a:t>
                      </a:r>
                    </a:p>
                  </a:txBody>
                  <a:tcPr marL="50800" marR="50800" marT="50800" marB="50800" anchor="ctr" anchorCtr="0" horzOverflow="overflow"/>
                </a:tc>
              </a:tr>
              <a:tr h="567921">
                <a:tc>
                  <a:txBody>
                    <a:bodyPr/>
                    <a:lstStyle/>
                    <a:p>
                      <a:pPr algn="l" defTabSz="914400">
                        <a:tabLst>
                          <a:tab pos="1663700" algn="l"/>
                        </a:tabLst>
                      </a:pPr>
                      <a:r>
                        <a:rPr b="1" sz="3200"/>
                        <a:t>TOTAL EXPENSES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536,377</a:t>
                      </a:r>
                    </a:p>
                  </a:txBody>
                  <a:tcPr marL="50800" marR="50800" marT="50800" marB="50800" anchor="ctr" anchorCtr="0" horzOverflow="overflow"/>
                </a:tc>
              </a:tr>
              <a:tr h="567921">
                <a:tc>
                  <a:txBody>
                    <a:bodyPr/>
                    <a:lstStyle/>
                    <a:p>
                      <a:pPr algn="l" defTabSz="914400">
                        <a:tabLst>
                          <a:tab pos="1663700" algn="l"/>
                        </a:tabLst>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567921">
                <a:tc>
                  <a:txBody>
                    <a:bodyPr/>
                    <a:lstStyle/>
                    <a:p>
                      <a:pPr algn="l" defTabSz="914400">
                        <a:tabLst>
                          <a:tab pos="1663700" algn="l"/>
                        </a:tabLst>
                      </a:pPr>
                      <a:r>
                        <a:rPr b="1" sz="3200"/>
                        <a:t>NET INCOME</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193,423</a:t>
                      </a:r>
                    </a:p>
                  </a:txBody>
                  <a:tcPr marL="50800" marR="50800" marT="50800" marB="50800" anchor="ctr" anchorCtr="0" horzOverflow="overflow"/>
                </a:tc>
              </a:tr>
            </a:tbl>
          </a:graphicData>
        </a:graphic>
      </p:graphicFrame>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243" name="Balance Sheet as of June 1, 2025"/>
          <p:cNvGraphicFramePr/>
          <p:nvPr/>
        </p:nvGraphicFramePr>
        <p:xfrm>
          <a:off x="1640733" y="1204719"/>
          <a:ext cx="19753175" cy="1103161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4227666"/>
                <a:gridCol w="6369616"/>
                <a:gridCol w="4608678"/>
                <a:gridCol w="4534513"/>
              </a:tblGrid>
              <a:tr h="857880">
                <a:tc gridSpan="4">
                  <a:txBody>
                    <a:bodyPr/>
                    <a:lstStyle/>
                    <a:p>
                      <a:pPr defTabSz="825500"/>
                      <a:r>
                        <a:rPr b="1" sz="5000"/>
                        <a:t>Balance Sheet as of June 1, 2025</a:t>
                      </a:r>
                    </a:p>
                  </a:txBody>
                  <a:tcPr marL="50800" marR="50800" marT="50800" marB="50800" anchor="ctr" anchorCtr="0" horzOverflow="overflow">
                    <a:lnL/>
                    <a:lnR/>
                    <a:lnT/>
                    <a:solidFill>
                      <a:srgbClr val="000000">
                        <a:alpha val="0"/>
                      </a:srgbClr>
                    </a:solidFill>
                  </a:tcPr>
                </a:tc>
                <a:tc hMerge="1">
                  <a:tcPr/>
                </a:tc>
                <a:tc hMerge="1">
                  <a:tcPr/>
                </a:tc>
                <a:tc hMerge="1">
                  <a:tcPr/>
                </a:tc>
              </a:tr>
              <a:tr h="734594">
                <a:tc>
                  <a:txBody>
                    <a:bodyPr/>
                    <a:lstStyle/>
                    <a:p>
                      <a:pPr algn="l" defTabSz="914400"/>
                      <a:r>
                        <a:rPr b="1" sz="3200"/>
                        <a:t>ASSETS</a:t>
                      </a:r>
                    </a:p>
                  </a:txBody>
                  <a:tcPr marL="50800" marR="50800" marT="50800" marB="50800" anchor="ctr" anchorCtr="0" horzOverflow="overflow"/>
                </a:tc>
                <a:tc>
                  <a:txBody>
                    <a:bodyPr/>
                    <a:lstStyle/>
                    <a:p>
                      <a:pPr algn="l" defTabSz="914400"/>
                      <a:r>
                        <a:rPr sz="3200"/>
                        <a:t>Cash and Investments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310,202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r>
                        <a:rPr sz="3200"/>
                        <a:t>Accounts Receivable</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60,596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r>
                        <a:rPr sz="3200"/>
                        <a:t>Property (Assessed Value)</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Land</a:t>
                      </a:r>
                    </a:p>
                  </a:txBody>
                  <a:tcPr marL="50800" marR="50800" marT="50800" marB="50800" anchor="ctr" anchorCtr="0" horzOverflow="overflow"/>
                </a:tc>
                <a:tc>
                  <a:txBody>
                    <a:bodyPr/>
                    <a:lstStyle/>
                    <a:p>
                      <a:pPr algn="r" defTabSz="914400"/>
                      <a:r>
                        <a:rPr sz="3200"/>
                        <a:t> 	1,734,073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Building</a:t>
                      </a:r>
                    </a:p>
                  </a:txBody>
                  <a:tcPr marL="50800" marR="50800" marT="50800" marB="50800" anchor="ctr" anchorCtr="0" horzOverflow="overflow"/>
                </a:tc>
                <a:tc>
                  <a:txBody>
                    <a:bodyPr/>
                    <a:lstStyle/>
                    <a:p>
                      <a:pPr algn="r" defTabSz="914400"/>
                      <a:r>
                        <a:rPr sz="3200"/>
                        <a:t> 	4,045,000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r>
                        <a:rPr sz="3200"/>
                        <a:t>Personal Property</a:t>
                      </a:r>
                    </a:p>
                  </a:txBody>
                  <a:tcPr marL="50800" marR="50800" marT="50800" marB="50800" anchor="ctr" anchorCtr="0" horzOverflow="overflow"/>
                </a:tc>
                <a:tc>
                  <a:txBody>
                    <a:bodyPr/>
                    <a:lstStyle/>
                    <a:p>
                      <a:pPr algn="r" defTabSz="914400"/>
                      <a:r>
                        <a:rPr sz="3200"/>
                        <a:t> 	619,858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734594">
                <a:tc>
                  <a:txBody>
                    <a:bodyPr/>
                    <a:lstStyle/>
                    <a:p>
                      <a:pPr algn="l" defTabSz="914400"/>
                      <a:r>
                        <a:rPr b="1" sz="3200"/>
                        <a:t>TOTAL ASSETS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6,769,729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734594">
                <a:tc>
                  <a:txBody>
                    <a:bodyPr/>
                    <a:lstStyle/>
                    <a:p>
                      <a:pPr algn="l" defTabSz="914400"/>
                      <a:r>
                        <a:rPr b="1" sz="3200"/>
                        <a:t>LIABILITIES</a:t>
                      </a:r>
                    </a:p>
                  </a:txBody>
                  <a:tcPr marL="50800" marR="50800" marT="50800" marB="50800" anchor="ctr" anchorCtr="0" horzOverflow="overflow"/>
                </a:tc>
                <a:tc>
                  <a:txBody>
                    <a:bodyPr/>
                    <a:lstStyle/>
                    <a:p>
                      <a:pPr algn="l" defTabSz="914400"/>
                      <a:r>
                        <a:rPr sz="3200"/>
                        <a:t>Long Term - Solar and Buyout</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2,840,000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r>
                        <a:rPr sz="3200"/>
                        <a:t>Short Term</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24,473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734594">
                <a:tc>
                  <a:txBody>
                    <a:bodyPr/>
                    <a:lstStyle/>
                    <a:p>
                      <a:pPr algn="l" defTabSz="914400"/>
                      <a:r>
                        <a:rPr b="1" sz="3200"/>
                        <a:t>TOTAL LIABILITIES</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2,864,473 </a:t>
                      </a:r>
                    </a:p>
                  </a:txBody>
                  <a:tcPr marL="50800" marR="50800" marT="50800" marB="50800" anchor="ctr" anchorCtr="0" horzOverflow="overflow"/>
                </a:tc>
              </a:tr>
              <a:tr h="734594">
                <a:tc>
                  <a:txBody>
                    <a:bodyPr/>
                    <a:lstStyle/>
                    <a:p>
                      <a:pPr algn="l" defTabSz="914400">
                        <a:defRPr b="1"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defRPr sz="3200"/>
                      </a:pPr>
                    </a:p>
                  </a:txBody>
                  <a:tcPr marL="50800" marR="50800" marT="50800" marB="50800" anchor="ctr" anchorCtr="0" horzOverflow="overflow"/>
                </a:tc>
              </a:tr>
              <a:tr h="734594">
                <a:tc>
                  <a:txBody>
                    <a:bodyPr/>
                    <a:lstStyle/>
                    <a:p>
                      <a:pPr algn="l" defTabSz="914400"/>
                      <a:r>
                        <a:rPr b="1" sz="3200"/>
                        <a:t>EQUITY</a:t>
                      </a: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l" defTabSz="914400">
                        <a:defRPr sz="3200"/>
                      </a:pPr>
                    </a:p>
                  </a:txBody>
                  <a:tcPr marL="50800" marR="50800" marT="50800" marB="50800" anchor="ctr" anchorCtr="0" horzOverflow="overflow"/>
                </a:tc>
                <a:tc>
                  <a:txBody>
                    <a:bodyPr/>
                    <a:lstStyle/>
                    <a:p>
                      <a:pPr algn="r" defTabSz="914400"/>
                      <a:r>
                        <a:rPr sz="3200"/>
                        <a:t> 	3,905,256 </a:t>
                      </a:r>
                    </a:p>
                  </a:txBody>
                  <a:tcPr marL="50800" marR="50800" marT="50800" marB="50800" anchor="ctr" anchorCtr="0" horzOverflow="overflow"/>
                </a:tc>
              </a:tr>
            </a:tbl>
          </a:graphicData>
        </a:graphic>
      </p:graphicFrame>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5" name="Membership Committee"/>
          <p:cNvSpPr txBox="1"/>
          <p:nvPr>
            <p:ph type="title"/>
          </p:nvPr>
        </p:nvSpPr>
        <p:spPr>
          <a:prstGeom prst="rect">
            <a:avLst/>
          </a:prstGeom>
        </p:spPr>
        <p:txBody>
          <a:bodyPr/>
          <a:lstStyle/>
          <a:p>
            <a:pPr/>
            <a:r>
              <a:t>Membership Committee</a:t>
            </a:r>
          </a:p>
        </p:txBody>
      </p:sp>
      <p:sp>
        <p:nvSpPr>
          <p:cNvPr id="246" name="Larry Utt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Larry Utter</a:t>
            </a:r>
          </a:p>
        </p:txBody>
      </p:sp>
      <p:sp>
        <p:nvSpPr>
          <p:cNvPr id="247" name="The Membership committee keeps an accurate list of current and past members and donors, their contact information, and any donations.…"/>
          <p:cNvSpPr txBox="1"/>
          <p:nvPr>
            <p:ph type="body" sz="half" idx="1"/>
          </p:nvPr>
        </p:nvSpPr>
        <p:spPr>
          <a:xfrm>
            <a:off x="1301453" y="3808369"/>
            <a:ext cx="9947098" cy="8256012"/>
          </a:xfrm>
          <a:prstGeom prst="rect">
            <a:avLst/>
          </a:prstGeom>
        </p:spPr>
        <p:txBody>
          <a:bodyPr/>
          <a:lstStyle/>
          <a:p>
            <a:pPr marL="0" indent="0">
              <a:buSzTx/>
              <a:buNone/>
            </a:pPr>
            <a:r>
              <a:t>The Membership committee </a:t>
            </a:r>
            <a:r>
              <a:rPr>
                <a:latin typeface="Arial"/>
                <a:ea typeface="Arial"/>
                <a:cs typeface="Arial"/>
                <a:sym typeface="Arial"/>
              </a:rPr>
              <a:t>keeps an accurate list of current and past members and donors, their contact information, and any donations.</a:t>
            </a:r>
          </a:p>
          <a:p>
            <a:pPr/>
            <a:r>
              <a:t>Larry Utter</a:t>
            </a:r>
          </a:p>
        </p:txBody>
      </p:sp>
      <p:sp>
        <p:nvSpPr>
          <p:cNvPr id="248" name="2024–25 Accomplishments Summary:…"/>
          <p:cNvSpPr txBox="1"/>
          <p:nvPr/>
        </p:nvSpPr>
        <p:spPr>
          <a:xfrm>
            <a:off x="11930284" y="3808369"/>
            <a:ext cx="9947099"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defRPr b="1"/>
            </a:pPr>
            <a:r>
              <a:t>2024–25 Accomplishments Summary:</a:t>
            </a:r>
          </a:p>
          <a:p>
            <a:pPr marL="609600" indent="-609600">
              <a:buSzPct val="123000"/>
              <a:buChar char="•"/>
            </a:pPr>
            <a:r>
              <a:t>Upgraded the membership application to a Google form.</a:t>
            </a:r>
          </a:p>
          <a:p>
            <a:pPr marL="609600" indent="-609600">
              <a:buSzPct val="123000"/>
              <a:buChar char="•"/>
            </a:pPr>
            <a:r>
              <a:t>Updated membership page on the web site. </a:t>
            </a:r>
          </a:p>
        </p:txBody>
      </p:sp>
      <p:sp>
        <p:nvSpPr>
          <p:cNvPr id="249" name="We now have 95 members—more than ever before!"/>
          <p:cNvSpPr txBox="1"/>
          <p:nvPr/>
        </p:nvSpPr>
        <p:spPr>
          <a:xfrm>
            <a:off x="4020639" y="12299140"/>
            <a:ext cx="16342722" cy="934780"/>
          </a:xfrm>
          <a:prstGeom prst="rect">
            <a:avLst/>
          </a:prstGeom>
          <a:ln w="63500">
            <a:solidFill>
              <a:srgbClr val="000000"/>
            </a:solidFill>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775969">
              <a:lnSpc>
                <a:spcPct val="100000"/>
              </a:lnSpc>
              <a:spcBef>
                <a:spcPts val="0"/>
              </a:spcBef>
              <a:defRPr b="1" sz="5170"/>
            </a:lvl1pPr>
          </a:lstStyle>
          <a:p>
            <a:pPr/>
            <a:r>
              <a:t>We now have 95 members—more than ever before!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Giving"/>
          <p:cNvSpPr txBox="1"/>
          <p:nvPr>
            <p:ph type="title"/>
          </p:nvPr>
        </p:nvSpPr>
        <p:spPr>
          <a:prstGeom prst="rect">
            <a:avLst/>
          </a:prstGeom>
        </p:spPr>
        <p:txBody>
          <a:bodyPr/>
          <a:lstStyle>
            <a:lvl1pPr defTabSz="1828754">
              <a:defRPr spc="-174" sz="8700"/>
            </a:lvl1pPr>
          </a:lstStyle>
          <a:p>
            <a:pPr/>
            <a:r>
              <a:t>Giving</a:t>
            </a:r>
          </a:p>
        </p:txBody>
      </p:sp>
      <p:sp>
        <p:nvSpPr>
          <p:cNvPr id="252" name="Larry Utt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Larry Utter</a:t>
            </a:r>
          </a:p>
        </p:txBody>
      </p:sp>
      <p:sp>
        <p:nvSpPr>
          <p:cNvPr id="253" name="Content Placeholder 1"/>
          <p:cNvSpPr txBox="1"/>
          <p:nvPr>
            <p:ph type="body" sz="half" idx="1"/>
          </p:nvPr>
        </p:nvSpPr>
        <p:spPr>
          <a:xfrm>
            <a:off x="1339434" y="3621813"/>
            <a:ext cx="11809740" cy="5950279"/>
          </a:xfrm>
          <a:prstGeom prst="rect">
            <a:avLst/>
          </a:prstGeom>
        </p:spPr>
        <p:txBody>
          <a:bodyPr/>
          <a:lstStyle/>
          <a:p>
            <a:pPr marL="0" indent="0">
              <a:buSzTx/>
              <a:buNone/>
            </a:pPr>
            <a:r>
              <a:t>2024 Donations:</a:t>
            </a:r>
          </a:p>
          <a:p>
            <a:pPr/>
            <a:r>
              <a:t>Individuals: $6,422 </a:t>
            </a:r>
          </a:p>
          <a:p>
            <a:pPr/>
            <a:r>
              <a:t>Colorado Gives Day: $6,094</a:t>
            </a:r>
          </a:p>
          <a:p>
            <a:pPr/>
            <a:r>
              <a:t>Legacy Giving: $400,000</a:t>
            </a:r>
          </a:p>
          <a:p>
            <a:pPr marL="0" indent="0">
              <a:buSzTx/>
              <a:buNone/>
            </a:pPr>
            <a:r>
              <a:t>Thank you everyone who has donated!</a:t>
            </a:r>
          </a:p>
        </p:txBody>
      </p:sp>
      <p:sp>
        <p:nvSpPr>
          <p:cNvPr id="254" name="Content Placeholder 1"/>
          <p:cNvSpPr txBox="1"/>
          <p:nvPr/>
        </p:nvSpPr>
        <p:spPr>
          <a:xfrm>
            <a:off x="1363729" y="9785392"/>
            <a:ext cx="22259347" cy="3383797"/>
          </a:xfrm>
          <a:prstGeom prst="rect">
            <a:avLst/>
          </a:prstGeom>
          <a:solidFill>
            <a:srgbClr val="000000"/>
          </a:solidFill>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lvl="1" defTabSz="825500">
              <a:lnSpc>
                <a:spcPct val="100000"/>
              </a:lnSpc>
              <a:spcBef>
                <a:spcPts val="0"/>
              </a:spcBef>
              <a:defRPr sz="3500">
                <a:solidFill>
                  <a:srgbClr val="FFFFFF"/>
                </a:solidFill>
                <a:latin typeface="Helvetica Neue Medium"/>
                <a:ea typeface="Helvetica Neue Medium"/>
                <a:cs typeface="Helvetica Neue Medium"/>
                <a:sym typeface="Helvetica Neue Medium"/>
              </a:defRPr>
            </a:pPr>
          </a:p>
          <a:p>
            <a:pPr lvl="1" defTabSz="825500">
              <a:lnSpc>
                <a:spcPct val="100000"/>
              </a:lnSpc>
              <a:spcBef>
                <a:spcPts val="0"/>
              </a:spcBef>
              <a:defRPr sz="3500">
                <a:solidFill>
                  <a:srgbClr val="FFFFFF"/>
                </a:solidFill>
                <a:latin typeface="Helvetica Neue Medium"/>
                <a:ea typeface="Helvetica Neue Medium"/>
                <a:cs typeface="Helvetica Neue Medium"/>
                <a:sym typeface="Helvetica Neue Medium"/>
              </a:defRPr>
            </a:pPr>
            <a:r>
              <a:t>Avalon building ownership is a direct result of legacy giving.</a:t>
            </a:r>
          </a:p>
          <a:p>
            <a:pPr lvl="1" defTabSz="825500">
              <a:lnSpc>
                <a:spcPct val="100000"/>
              </a:lnSpc>
              <a:spcBef>
                <a:spcPts val="0"/>
              </a:spcBef>
              <a:defRPr sz="3500">
                <a:solidFill>
                  <a:srgbClr val="FFFFFF"/>
                </a:solidFill>
                <a:latin typeface="Helvetica Neue Medium"/>
                <a:ea typeface="Helvetica Neue Medium"/>
                <a:cs typeface="Helvetica Neue Medium"/>
                <a:sym typeface="Helvetica Neue Medium"/>
              </a:defRPr>
            </a:pPr>
            <a:r>
              <a:t> </a:t>
            </a:r>
          </a:p>
          <a:p>
            <a:pPr lvl="1" defTabSz="825500">
              <a:lnSpc>
                <a:spcPct val="100000"/>
              </a:lnSpc>
              <a:spcBef>
                <a:spcPts val="0"/>
              </a:spcBef>
              <a:defRPr sz="3500">
                <a:solidFill>
                  <a:srgbClr val="FFFFFF"/>
                </a:solidFill>
                <a:latin typeface="Helvetica Neue Medium"/>
                <a:ea typeface="Helvetica Neue Medium"/>
                <a:cs typeface="Helvetica Neue Medium"/>
                <a:sym typeface="Helvetica Neue Medium"/>
              </a:defRPr>
            </a:pPr>
            <a:r>
              <a:t>We urge those who are able to consider leaving some amount in their estate to The Boulder Dance Coalition. Legacy giving will be essential to to pay down the mortgage principal.</a:t>
            </a:r>
          </a:p>
        </p:txBody>
      </p:sp>
      <p:sp>
        <p:nvSpPr>
          <p:cNvPr id="255" name="Content Placeholder 1"/>
          <p:cNvSpPr txBox="1"/>
          <p:nvPr/>
        </p:nvSpPr>
        <p:spPr>
          <a:xfrm>
            <a:off x="12279238" y="3250147"/>
            <a:ext cx="11278372" cy="6297750"/>
          </a:xfrm>
          <a:prstGeom prst="rect">
            <a:avLst/>
          </a:prstGeom>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defTabSz="1975054">
              <a:spcBef>
                <a:spcPts val="3600"/>
              </a:spcBef>
              <a:defRPr sz="3888"/>
            </a:pPr>
            <a:r>
              <a:t>We can accept:</a:t>
            </a:r>
          </a:p>
          <a:p>
            <a:pPr marL="493776" indent="-493776" defTabSz="1975054">
              <a:spcBef>
                <a:spcPts val="3600"/>
              </a:spcBef>
              <a:buSzPct val="123000"/>
              <a:buChar char="•"/>
              <a:defRPr sz="3888"/>
            </a:pPr>
            <a:r>
              <a:t>Crypto:  Bitcoin, Ethereum, &amp; USD Coin via every.org</a:t>
            </a:r>
          </a:p>
          <a:p>
            <a:pPr marL="493776" indent="-493776" defTabSz="1975054">
              <a:spcBef>
                <a:spcPts val="3600"/>
              </a:spcBef>
              <a:buSzPct val="123000"/>
              <a:buChar char="•"/>
              <a:defRPr sz="3888"/>
            </a:pPr>
            <a:r>
              <a:t>Stock gifts</a:t>
            </a:r>
          </a:p>
          <a:p>
            <a:pPr marL="493776" indent="-493776" defTabSz="1975054">
              <a:spcBef>
                <a:spcPts val="3600"/>
              </a:spcBef>
              <a:buSzPct val="123000"/>
              <a:buChar char="•"/>
              <a:defRPr sz="3888"/>
            </a:pPr>
            <a:r>
              <a:t>Zelle payments from banking app (not Zelle app) to membership@boulderdancecoalition.org</a:t>
            </a:r>
          </a:p>
          <a:p>
            <a:pPr marL="493776" indent="-493776" defTabSz="1975054">
              <a:spcBef>
                <a:spcPts val="3600"/>
              </a:spcBef>
              <a:buSzPct val="123000"/>
              <a:buChar char="•"/>
              <a:defRPr sz="3888"/>
            </a:pPr>
            <a:r>
              <a:t>Colorado Gives Day</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Internal Communications Committee"/>
          <p:cNvSpPr txBox="1"/>
          <p:nvPr>
            <p:ph type="title"/>
          </p:nvPr>
        </p:nvSpPr>
        <p:spPr>
          <a:prstGeom prst="rect">
            <a:avLst/>
          </a:prstGeom>
        </p:spPr>
        <p:txBody>
          <a:bodyPr/>
          <a:lstStyle/>
          <a:p>
            <a:pPr/>
            <a:r>
              <a:t>Internal Communications Committee</a:t>
            </a:r>
          </a:p>
        </p:txBody>
      </p:sp>
      <p:sp>
        <p:nvSpPr>
          <p:cNvPr id="260" name="Becky Bragg"/>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Becky Bragg</a:t>
            </a:r>
          </a:p>
        </p:txBody>
      </p:sp>
      <p:sp>
        <p:nvSpPr>
          <p:cNvPr id="261" name="The Internal Communications committee engages members and attendees to inspire a feeling of community and to actively participate in The Avalon.…"/>
          <p:cNvSpPr txBox="1"/>
          <p:nvPr>
            <p:ph type="body" sz="half" idx="1"/>
          </p:nvPr>
        </p:nvSpPr>
        <p:spPr>
          <a:xfrm>
            <a:off x="1301453" y="3808369"/>
            <a:ext cx="9947098" cy="8256012"/>
          </a:xfrm>
          <a:prstGeom prst="rect">
            <a:avLst/>
          </a:prstGeom>
        </p:spPr>
        <p:txBody>
          <a:bodyPr/>
          <a:lstStyle/>
          <a:p>
            <a:pPr marL="0" indent="0" defTabSz="2413955">
              <a:spcBef>
                <a:spcPts val="4400"/>
              </a:spcBef>
              <a:buSzTx/>
              <a:buNone/>
              <a:defRPr sz="4752"/>
            </a:pPr>
            <a:r>
              <a:t>The Internal Communications committee engages members and attendees to inspire a feeling of community and to actively participate in The Avalon.</a:t>
            </a:r>
          </a:p>
          <a:p>
            <a:pPr marL="0" indent="0" defTabSz="2413955">
              <a:spcBef>
                <a:spcPts val="4400"/>
              </a:spcBef>
              <a:buSzTx/>
              <a:buNone/>
              <a:defRPr sz="4752"/>
            </a:pPr>
            <a:r>
              <a:rPr u="sng"/>
              <a:t>Temporary</a:t>
            </a:r>
            <a:r>
              <a:t> committee members:</a:t>
            </a:r>
          </a:p>
          <a:p>
            <a:pPr marL="603504" indent="-603504" defTabSz="2413955">
              <a:spcBef>
                <a:spcPts val="4400"/>
              </a:spcBef>
              <a:defRPr sz="4752"/>
            </a:pPr>
            <a:r>
              <a:t>Becky Bragg</a:t>
            </a:r>
          </a:p>
          <a:p>
            <a:pPr marL="603504" indent="-603504" defTabSz="2413955">
              <a:spcBef>
                <a:spcPts val="4400"/>
              </a:spcBef>
              <a:defRPr sz="4752"/>
            </a:pPr>
            <a:r>
              <a:t>Dorothy Vernon</a:t>
            </a:r>
          </a:p>
          <a:p>
            <a:pPr marL="603504" indent="-603504" defTabSz="2413955">
              <a:spcBef>
                <a:spcPts val="4400"/>
              </a:spcBef>
              <a:defRPr sz="4752"/>
            </a:pPr>
            <a:r>
              <a:t>Caroline Fuller</a:t>
            </a:r>
          </a:p>
        </p:txBody>
      </p:sp>
      <p:sp>
        <p:nvSpPr>
          <p:cNvPr id="262" name="2024–25 Accomplishments Summary:…"/>
          <p:cNvSpPr txBox="1"/>
          <p:nvPr/>
        </p:nvSpPr>
        <p:spPr>
          <a:xfrm>
            <a:off x="11930284" y="3808369"/>
            <a:ext cx="9947099"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defTabSz="1755604">
              <a:spcBef>
                <a:spcPts val="3200"/>
              </a:spcBef>
              <a:defRPr b="1" sz="3456"/>
            </a:pPr>
            <a:r>
              <a:t>2024–25 Accomplishments Summary:</a:t>
            </a:r>
          </a:p>
          <a:p>
            <a:pPr marL="438912" indent="-438912" defTabSz="1755604">
              <a:spcBef>
                <a:spcPts val="3200"/>
              </a:spcBef>
              <a:buSzPct val="123000"/>
              <a:buChar char="•"/>
              <a:defRPr sz="3456"/>
            </a:pPr>
            <a:r>
              <a:t>Creating a volunteer poster and postcard</a:t>
            </a:r>
          </a:p>
          <a:p>
            <a:pPr marL="438912" indent="-438912" defTabSz="1755604">
              <a:spcBef>
                <a:spcPts val="3200"/>
              </a:spcBef>
              <a:buSzPct val="123000"/>
              <a:buChar char="•"/>
              <a:defRPr sz="3456"/>
            </a:pPr>
            <a:r>
              <a:t>Creating a short appeal for board members to present at events to encourage active participation in The Avalon</a:t>
            </a:r>
          </a:p>
          <a:p>
            <a:pPr marL="438912" indent="-438912" defTabSz="1755604">
              <a:spcBef>
                <a:spcPts val="3200"/>
              </a:spcBef>
              <a:buSzPct val="123000"/>
              <a:buChar char="•"/>
              <a:defRPr sz="3456"/>
            </a:pPr>
            <a:r>
              <a:t>Creating a blurb for event coordinators to present that emphasizes the purpose of the BDC and The Avalon, and how users can volunteer</a:t>
            </a:r>
          </a:p>
          <a:p>
            <a:pPr marL="438912" indent="-438912" defTabSz="1755604">
              <a:spcBef>
                <a:spcPts val="3200"/>
              </a:spcBef>
              <a:buSzPct val="123000"/>
              <a:buChar char="•"/>
              <a:defRPr sz="3456"/>
            </a:pPr>
            <a:r>
              <a:t>Updated volunteer page on The Avalon website</a:t>
            </a:r>
          </a:p>
          <a:p>
            <a:pPr marL="438912" indent="-438912" defTabSz="1755604">
              <a:spcBef>
                <a:spcPts val="3200"/>
              </a:spcBef>
              <a:buSzPct val="123000"/>
              <a:buChar char="•"/>
              <a:defRPr sz="3456"/>
            </a:pPr>
            <a:r>
              <a:t>Coordinating with AMC to recruit volunteers for annual work parties</a:t>
            </a:r>
          </a:p>
        </p:txBody>
      </p:sp>
      <p:sp>
        <p:nvSpPr>
          <p:cNvPr id="263" name="A board member will contact members soon to coordinate your participation!"/>
          <p:cNvSpPr txBox="1"/>
          <p:nvPr/>
        </p:nvSpPr>
        <p:spPr>
          <a:xfrm>
            <a:off x="1180572" y="12299140"/>
            <a:ext cx="22293620" cy="934780"/>
          </a:xfrm>
          <a:prstGeom prst="rect">
            <a:avLst/>
          </a:prstGeom>
          <a:ln w="63500">
            <a:solidFill>
              <a:srgbClr val="000000"/>
            </a:solidFill>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709930">
              <a:lnSpc>
                <a:spcPct val="100000"/>
              </a:lnSpc>
              <a:spcBef>
                <a:spcPts val="0"/>
              </a:spcBef>
              <a:defRPr b="1" sz="4730"/>
            </a:lvl1pPr>
          </a:lstStyle>
          <a:p>
            <a:pPr/>
            <a:r>
              <a:t>A board member will contact members soon to coordinate your participation!</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New and Updated Committees"/>
          <p:cNvSpPr txBox="1"/>
          <p:nvPr>
            <p:ph type="title"/>
          </p:nvPr>
        </p:nvSpPr>
        <p:spPr>
          <a:prstGeom prst="rect">
            <a:avLst/>
          </a:prstGeom>
        </p:spPr>
        <p:txBody>
          <a:bodyPr/>
          <a:lstStyle/>
          <a:p>
            <a:pPr/>
            <a:r>
              <a:t>New and Updated Committees</a:t>
            </a:r>
          </a:p>
        </p:txBody>
      </p:sp>
      <p:sp>
        <p:nvSpPr>
          <p:cNvPr id="266" name="Dorothy Vernon"/>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Dorothy Vernon</a:t>
            </a:r>
          </a:p>
        </p:txBody>
      </p:sp>
      <p:sp>
        <p:nvSpPr>
          <p:cNvPr id="267" name="Property Management…"/>
          <p:cNvSpPr txBox="1"/>
          <p:nvPr>
            <p:ph type="body" sz="half" idx="1"/>
          </p:nvPr>
        </p:nvSpPr>
        <p:spPr>
          <a:xfrm>
            <a:off x="1301453" y="3808369"/>
            <a:ext cx="9947098" cy="8256012"/>
          </a:xfrm>
          <a:prstGeom prst="rect">
            <a:avLst/>
          </a:prstGeom>
        </p:spPr>
        <p:txBody>
          <a:bodyPr/>
          <a:lstStyle/>
          <a:p>
            <a:pPr marL="0" indent="0">
              <a:buSzTx/>
              <a:buNone/>
              <a:defRPr b="1"/>
            </a:pPr>
            <a:r>
              <a:t>Property Management</a:t>
            </a:r>
          </a:p>
          <a:p>
            <a:pPr marL="0" indent="0">
              <a:buSzTx/>
              <a:buNone/>
            </a:pPr>
            <a:r>
              <a:t>The Property Management committee (“PMC”) shall (a) manage all portions of the Property located at 6185 Arapahoe Avenue, Boulder, CO, including the Property exterior, parking lot and grounds, and (b) supervise the Property Manager.</a:t>
            </a:r>
          </a:p>
        </p:txBody>
      </p:sp>
      <p:sp>
        <p:nvSpPr>
          <p:cNvPr id="268" name="External Communications…"/>
          <p:cNvSpPr txBox="1"/>
          <p:nvPr/>
        </p:nvSpPr>
        <p:spPr>
          <a:xfrm>
            <a:off x="11893015" y="3799260"/>
            <a:ext cx="11917602"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defTabSz="2023821">
              <a:spcBef>
                <a:spcPts val="3700"/>
              </a:spcBef>
              <a:defRPr b="1" sz="3984"/>
            </a:pPr>
            <a:r>
              <a:t>External Communications</a:t>
            </a:r>
          </a:p>
          <a:p>
            <a:pPr defTabSz="2023821">
              <a:spcBef>
                <a:spcPts val="3700"/>
              </a:spcBef>
              <a:defRPr sz="3984"/>
            </a:pPr>
            <a:r>
              <a:rPr>
                <a:uFill>
                  <a:solidFill>
                    <a:srgbClr val="000000"/>
                  </a:solidFill>
                </a:uFill>
                <a:latin typeface="Arial"/>
                <a:ea typeface="Arial"/>
                <a:cs typeface="Arial"/>
                <a:sym typeface="Arial"/>
              </a:rPr>
              <a:t>The Communications committee creates, oversees, and manages BDC outgoing communications channels, such as the BDC web site and social media.</a:t>
            </a:r>
            <a:endParaRPr>
              <a:uFill>
                <a:solidFill>
                  <a:srgbClr val="000000"/>
                </a:solidFill>
              </a:uFill>
              <a:latin typeface="Arial"/>
              <a:ea typeface="Arial"/>
              <a:cs typeface="Arial"/>
              <a:sym typeface="Arial"/>
            </a:endParaRPr>
          </a:p>
          <a:p>
            <a:pPr defTabSz="2023821">
              <a:spcBef>
                <a:spcPts val="3700"/>
              </a:spcBef>
              <a:defRPr sz="3984"/>
            </a:pPr>
            <a:r>
              <a:rPr>
                <a:uFill>
                  <a:solidFill>
                    <a:srgbClr val="000000"/>
                  </a:solidFill>
                </a:uFill>
                <a:latin typeface="Arial"/>
                <a:ea typeface="Arial"/>
                <a:cs typeface="Arial"/>
                <a:sym typeface="Arial"/>
              </a:rPr>
              <a:t>We specifically seek someone with web development experience to work with an outside contractor to help update our website.</a:t>
            </a:r>
            <a:endParaRPr>
              <a:uFill>
                <a:solidFill>
                  <a:srgbClr val="000000"/>
                </a:solidFill>
              </a:uFill>
              <a:latin typeface="Arial"/>
              <a:ea typeface="Arial"/>
              <a:cs typeface="Arial"/>
              <a:sym typeface="Arial"/>
            </a:endParaRPr>
          </a:p>
          <a:p>
            <a:pPr defTabSz="2023821">
              <a:spcBef>
                <a:spcPts val="3700"/>
              </a:spcBef>
              <a:defRPr sz="3984"/>
            </a:pPr>
            <a:r>
              <a:rPr>
                <a:uFill>
                  <a:solidFill>
                    <a:srgbClr val="000000"/>
                  </a:solidFill>
                </a:uFill>
                <a:latin typeface="Arial"/>
                <a:ea typeface="Arial"/>
                <a:cs typeface="Arial"/>
                <a:sym typeface="Arial"/>
              </a:rPr>
              <a:t>Current web administrators:</a:t>
            </a:r>
            <a:endParaRPr>
              <a:uFill>
                <a:solidFill>
                  <a:srgbClr val="000000"/>
                </a:solidFill>
              </a:uFill>
              <a:latin typeface="Arial"/>
              <a:ea typeface="Arial"/>
              <a:cs typeface="Arial"/>
              <a:sym typeface="Arial"/>
            </a:endParaRPr>
          </a:p>
          <a:p>
            <a:pPr marL="505968" indent="-505968" defTabSz="2023821">
              <a:spcBef>
                <a:spcPts val="3700"/>
              </a:spcBef>
              <a:buSzPct val="123000"/>
              <a:buChar char="•"/>
              <a:defRPr sz="3984"/>
            </a:pPr>
            <a:r>
              <a:rPr>
                <a:uFill>
                  <a:solidFill>
                    <a:srgbClr val="000000"/>
                  </a:solidFill>
                </a:uFill>
                <a:latin typeface="Arial"/>
                <a:ea typeface="Arial"/>
                <a:cs typeface="Arial"/>
                <a:sym typeface="Arial"/>
              </a:rPr>
              <a:t>Chuck Palmer</a:t>
            </a:r>
            <a:endParaRPr>
              <a:uFill>
                <a:solidFill>
                  <a:srgbClr val="000000"/>
                </a:solidFill>
              </a:uFill>
              <a:latin typeface="Arial"/>
              <a:ea typeface="Arial"/>
              <a:cs typeface="Arial"/>
              <a:sym typeface="Arial"/>
            </a:endParaRPr>
          </a:p>
          <a:p>
            <a:pPr marL="505968" indent="-505968" defTabSz="2023821">
              <a:spcBef>
                <a:spcPts val="3700"/>
              </a:spcBef>
              <a:buSzPct val="123000"/>
              <a:buChar char="•"/>
              <a:defRPr sz="3984"/>
            </a:pPr>
            <a:r>
              <a:rPr>
                <a:uFill>
                  <a:solidFill>
                    <a:srgbClr val="000000"/>
                  </a:solidFill>
                </a:uFill>
                <a:latin typeface="Arial"/>
                <a:ea typeface="Arial"/>
                <a:cs typeface="Arial"/>
                <a:sym typeface="Arial"/>
              </a:rPr>
              <a:t>Dorothy Vernon</a:t>
            </a:r>
          </a:p>
        </p:txBody>
      </p:sp>
      <p:sp>
        <p:nvSpPr>
          <p:cNvPr id="269" name="Both committees are currently seeking members!"/>
          <p:cNvSpPr txBox="1"/>
          <p:nvPr/>
        </p:nvSpPr>
        <p:spPr>
          <a:xfrm>
            <a:off x="3928580" y="12299140"/>
            <a:ext cx="16526840" cy="934780"/>
          </a:xfrm>
          <a:prstGeom prst="rect">
            <a:avLst/>
          </a:prstGeom>
          <a:ln w="63500">
            <a:solidFill>
              <a:srgbClr val="000000"/>
            </a:solidFill>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ctr" defTabSz="775969">
              <a:lnSpc>
                <a:spcPct val="100000"/>
              </a:lnSpc>
              <a:spcBef>
                <a:spcPts val="0"/>
              </a:spcBef>
              <a:defRPr b="1" sz="5170"/>
            </a:lvl1pPr>
          </a:lstStyle>
          <a:p>
            <a:pPr/>
            <a:r>
              <a:t>Both committees are currently seeking members!</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Content Placeholder 1"/>
          <p:cNvSpPr txBox="1"/>
          <p:nvPr>
            <p:ph type="body" sz="half" idx="1"/>
          </p:nvPr>
        </p:nvSpPr>
        <p:spPr>
          <a:xfrm>
            <a:off x="1297459" y="214183"/>
            <a:ext cx="8662648" cy="13180541"/>
          </a:xfrm>
          <a:prstGeom prst="rect">
            <a:avLst/>
          </a:prstGeom>
        </p:spPr>
        <p:txBody>
          <a:bodyPr/>
          <a:lstStyle/>
          <a:p>
            <a:pPr marL="0" indent="0" defTabSz="2438338">
              <a:lnSpc>
                <a:spcPct val="80000"/>
              </a:lnSpc>
              <a:spcBef>
                <a:spcPts val="0"/>
              </a:spcBef>
              <a:buSzTx/>
              <a:buFontTx/>
              <a:buNone/>
              <a:defRPr b="1" spc="-170" sz="8500">
                <a:latin typeface="+mn-lt"/>
                <a:ea typeface="+mn-ea"/>
                <a:cs typeface="+mn-cs"/>
                <a:sym typeface="Helvetica Neue"/>
              </a:defRPr>
            </a:pPr>
          </a:p>
          <a:p>
            <a:pPr marL="0" indent="0">
              <a:buSzTx/>
              <a:buFontTx/>
              <a:buNone/>
            </a:pPr>
          </a:p>
          <a:p>
            <a:pPr marL="0" indent="0">
              <a:buSzTx/>
              <a:buFontTx/>
              <a:buNone/>
            </a:pPr>
            <a:r>
              <a:t>Nominees:   </a:t>
            </a:r>
          </a:p>
          <a:p>
            <a:pPr marL="711200" indent="-711200">
              <a:buSzPct val="123000"/>
              <a:buFontTx/>
            </a:pPr>
            <a:r>
              <a:t>Caroline Fuller</a:t>
            </a:r>
          </a:p>
          <a:p>
            <a:pPr marL="711200" indent="-711200">
              <a:buSzPct val="123000"/>
              <a:buFontTx/>
            </a:pPr>
            <a:r>
              <a:t>Marshall Shapiro      </a:t>
            </a:r>
          </a:p>
          <a:p>
            <a:pPr marL="0" indent="0" defTabSz="2438338">
              <a:spcBef>
                <a:spcPts val="4500"/>
              </a:spcBef>
              <a:buSzTx/>
              <a:buFontTx/>
              <a:buNone/>
              <a:defRPr sz="4800">
                <a:latin typeface="+mn-lt"/>
                <a:ea typeface="+mn-ea"/>
                <a:cs typeface="+mn-cs"/>
                <a:sym typeface="Helvetica Neue"/>
              </a:defRPr>
            </a:pPr>
          </a:p>
          <a:p>
            <a:pPr marL="0" indent="0" defTabSz="2438338">
              <a:spcBef>
                <a:spcPts val="4500"/>
              </a:spcBef>
              <a:buSzTx/>
              <a:buFontTx/>
              <a:buNone/>
              <a:defRPr sz="4800">
                <a:latin typeface="+mn-lt"/>
                <a:ea typeface="+mn-ea"/>
                <a:cs typeface="+mn-cs"/>
                <a:sym typeface="Helvetica Neue"/>
              </a:defRPr>
            </a:pPr>
            <a:r>
              <a:t>From the Bylaws:</a:t>
            </a:r>
          </a:p>
          <a:p>
            <a:pPr marL="0" indent="0" defTabSz="2438338">
              <a:spcBef>
                <a:spcPts val="4500"/>
              </a:spcBef>
              <a:buSzTx/>
              <a:buFontTx/>
              <a:buNone/>
              <a:defRPr sz="4800">
                <a:latin typeface="+mn-lt"/>
                <a:ea typeface="+mn-ea"/>
                <a:cs typeface="+mn-cs"/>
                <a:sym typeface="Helvetica Neue"/>
              </a:defRPr>
            </a:pPr>
            <a:r>
              <a:t>“The number of Directors shall be not fewer than three nor more than fifteen”                                                            </a:t>
            </a:r>
          </a:p>
        </p:txBody>
      </p:sp>
      <p:sp>
        <p:nvSpPr>
          <p:cNvPr id="272" name="Content Placeholder 1"/>
          <p:cNvSpPr txBox="1"/>
          <p:nvPr/>
        </p:nvSpPr>
        <p:spPr>
          <a:xfrm>
            <a:off x="10090429" y="1819561"/>
            <a:ext cx="12999935" cy="11575163"/>
          </a:xfrm>
          <a:prstGeom prst="rect">
            <a:avLst/>
          </a:prstGeom>
          <a:ln w="12700">
            <a:miter lim="400000"/>
          </a:ln>
          <a:extLst>
            <a:ext uri="{C572A759-6A51-4108-AA02-DFA0A04FC94B}">
              <ma14:wrappingTextBoxFlag xmlns:ma14="http://schemas.microsoft.com/office/mac/drawingml/2011/main" val="1"/>
            </a:ext>
          </a:extLst>
        </p:spPr>
        <p:txBody>
          <a:bodyPr tIns="91439" bIns="91439">
            <a:normAutofit fontScale="100000" lnSpcReduction="0"/>
          </a:bodyPr>
          <a:lstStyle/>
          <a:p>
            <a:pPr marL="438911" indent="-438911" defTabSz="1755647">
              <a:spcBef>
                <a:spcPts val="1900"/>
              </a:spcBef>
              <a:buSzPct val="100000"/>
              <a:buFont typeface="Arial"/>
              <a:buChar char="•"/>
              <a:defRPr sz="5376">
                <a:latin typeface="Calibri"/>
                <a:ea typeface="Calibri"/>
                <a:cs typeface="Calibri"/>
                <a:sym typeface="Calibri"/>
              </a:defRPr>
            </a:pPr>
          </a:p>
          <a:p>
            <a:pPr defTabSz="792479">
              <a:lnSpc>
                <a:spcPct val="100000"/>
              </a:lnSpc>
              <a:spcBef>
                <a:spcPts val="0"/>
              </a:spcBef>
              <a:defRPr b="1" sz="5280"/>
            </a:pPr>
            <a:r>
              <a:t>Procedures for Voting</a:t>
            </a:r>
          </a:p>
          <a:p>
            <a:pPr marL="438911" indent="-438911" defTabSz="1755647">
              <a:spcBef>
                <a:spcPts val="1900"/>
              </a:spcBef>
              <a:buSzPct val="100000"/>
              <a:buFont typeface="Arial"/>
              <a:buChar char="•"/>
              <a:defRPr sz="5376">
                <a:latin typeface="Calibri"/>
                <a:ea typeface="Calibri"/>
                <a:cs typeface="Calibri"/>
                <a:sym typeface="Calibri"/>
              </a:defRPr>
            </a:pPr>
            <a:r>
              <a:t>We amended the Bylaws to remove individual members because participation was too minimal to justify holding a separate election.</a:t>
            </a:r>
          </a:p>
          <a:p>
            <a:pPr marL="438911" indent="-438911" defTabSz="1755647">
              <a:spcBef>
                <a:spcPts val="1900"/>
              </a:spcBef>
              <a:buSzPct val="100000"/>
              <a:buFont typeface="Arial"/>
              <a:buChar char="•"/>
              <a:defRPr sz="5376">
                <a:latin typeface="Calibri"/>
                <a:ea typeface="Calibri"/>
                <a:cs typeface="Calibri"/>
                <a:sym typeface="Calibri"/>
              </a:defRPr>
            </a:pPr>
            <a:r>
              <a:t>A quorum shall be 30% of the Members of record as of the date of the Annual Meeting. With 95 members, a </a:t>
            </a:r>
            <a:r>
              <a:rPr b="1"/>
              <a:t>quorum is 29</a:t>
            </a:r>
            <a:r>
              <a:t>.</a:t>
            </a:r>
          </a:p>
          <a:p>
            <a:pPr marL="438911" indent="-438911" defTabSz="1755647">
              <a:spcBef>
                <a:spcPts val="1900"/>
              </a:spcBef>
              <a:buSzPct val="100000"/>
              <a:buFont typeface="Arial"/>
              <a:buChar char="•"/>
              <a:defRPr sz="5376">
                <a:latin typeface="Calibri"/>
                <a:ea typeface="Calibri"/>
                <a:cs typeface="Calibri"/>
                <a:sym typeface="Calibri"/>
              </a:defRPr>
            </a:pPr>
            <a:r>
              <a:t>Election of Directors shall be done using a secret ballot. Each Director shall be elected by the affirmative vote of a simple majority of the votes cast for that Director. </a:t>
            </a:r>
          </a:p>
        </p:txBody>
      </p:sp>
      <p:sp>
        <p:nvSpPr>
          <p:cNvPr id="273" name="Election of Directors"/>
          <p:cNvSpPr txBox="1"/>
          <p:nvPr/>
        </p:nvSpPr>
        <p:spPr>
          <a:xfrm>
            <a:off x="1236367" y="984357"/>
            <a:ext cx="10213023" cy="137838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nSpc>
                <a:spcPct val="80000"/>
              </a:lnSpc>
              <a:spcBef>
                <a:spcPts val="0"/>
              </a:spcBef>
              <a:defRPr b="1" spc="-170" sz="8500"/>
            </a:lvl1pPr>
          </a:lstStyle>
          <a:p>
            <a:pPr/>
            <a:r>
              <a:t>Election of Directors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Board of Directors"/>
          <p:cNvSpPr txBox="1"/>
          <p:nvPr>
            <p:ph type="title"/>
          </p:nvPr>
        </p:nvSpPr>
        <p:spPr>
          <a:prstGeom prst="rect">
            <a:avLst/>
          </a:prstGeom>
        </p:spPr>
        <p:txBody>
          <a:bodyPr/>
          <a:lstStyle/>
          <a:p>
            <a:pPr/>
            <a:r>
              <a:t>Board of Directors</a:t>
            </a:r>
          </a:p>
        </p:txBody>
      </p:sp>
      <p:sp>
        <p:nvSpPr>
          <p:cNvPr id="196" name="2024–25"/>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2024–25</a:t>
            </a:r>
          </a:p>
        </p:txBody>
      </p:sp>
      <p:sp>
        <p:nvSpPr>
          <p:cNvPr id="197" name="Content Placeholder 1"/>
          <p:cNvSpPr txBox="1"/>
          <p:nvPr>
            <p:ph type="body" idx="1"/>
          </p:nvPr>
        </p:nvSpPr>
        <p:spPr>
          <a:prstGeom prst="rect">
            <a:avLst/>
          </a:prstGeom>
        </p:spPr>
        <p:txBody>
          <a:bodyPr/>
          <a:lstStyle/>
          <a:p>
            <a:pPr lvl="3" marL="0" indent="1056131" defTabSz="1877520">
              <a:spcBef>
                <a:spcPts val="3400"/>
              </a:spcBef>
              <a:buSzTx/>
              <a:buNone/>
              <a:defRPr sz="3696"/>
            </a:pPr>
            <a:r>
              <a:t>1 Caroline Fuller 	     May-2025 	    Vice President</a:t>
            </a:r>
          </a:p>
          <a:p>
            <a:pPr lvl="3" marL="0" indent="1056131" defTabSz="1877520">
              <a:spcBef>
                <a:spcPts val="3400"/>
              </a:spcBef>
              <a:buSzTx/>
              <a:buNone/>
              <a:defRPr sz="3696"/>
            </a:pPr>
            <a:r>
              <a:t>2 Susan Smith	    	     May-2025</a:t>
            </a:r>
          </a:p>
          <a:p>
            <a:pPr lvl="3" marL="0" indent="1056131" defTabSz="1877520">
              <a:spcBef>
                <a:spcPts val="3400"/>
              </a:spcBef>
              <a:buSzTx/>
              <a:buNone/>
              <a:defRPr sz="3696"/>
            </a:pPr>
            <a:r>
              <a:t>3 Steward Hartman	     May-2026</a:t>
            </a:r>
          </a:p>
          <a:p>
            <a:pPr lvl="3" marL="0" indent="1056131" defTabSz="1877520">
              <a:spcBef>
                <a:spcPts val="3400"/>
              </a:spcBef>
              <a:buSzTx/>
              <a:buNone/>
              <a:defRPr sz="3696"/>
            </a:pPr>
            <a:r>
              <a:t>4 Chuck Palmer	   	     May-2026</a:t>
            </a:r>
          </a:p>
          <a:p>
            <a:pPr lvl="3" marL="0" indent="1056131" defTabSz="1877520">
              <a:spcBef>
                <a:spcPts val="3400"/>
              </a:spcBef>
              <a:buSzTx/>
              <a:buNone/>
              <a:defRPr sz="3696"/>
            </a:pPr>
            <a:r>
              <a:t>5 Caroline Stepanek	     May-2026</a:t>
            </a:r>
          </a:p>
          <a:p>
            <a:pPr lvl="3" marL="0" indent="1056131" defTabSz="1877520">
              <a:spcBef>
                <a:spcPts val="3400"/>
              </a:spcBef>
              <a:buSzTx/>
              <a:buNone/>
              <a:defRPr sz="3696"/>
            </a:pPr>
            <a:r>
              <a:t>6 Dorothy Vernon	     May-2026	    President</a:t>
            </a:r>
          </a:p>
          <a:p>
            <a:pPr lvl="3" marL="0" indent="1056131" defTabSz="1877520">
              <a:spcBef>
                <a:spcPts val="3400"/>
              </a:spcBef>
              <a:buSzTx/>
              <a:buNone/>
              <a:defRPr sz="3696"/>
            </a:pPr>
            <a:r>
              <a:t>7 Susie Reisser	     	     May-2027	    Secretary</a:t>
            </a:r>
          </a:p>
          <a:p>
            <a:pPr lvl="3" marL="0" indent="1056131" defTabSz="1877520">
              <a:spcBef>
                <a:spcPts val="3400"/>
              </a:spcBef>
              <a:buSzTx/>
              <a:buNone/>
              <a:defRPr sz="3696"/>
            </a:pPr>
            <a:r>
              <a:t>8 Larry Utter		     May-2027	    Treasurer</a:t>
            </a:r>
          </a:p>
          <a:p>
            <a:pPr lvl="3" marL="0" indent="1056131" defTabSz="1877520">
              <a:spcBef>
                <a:spcPts val="3400"/>
              </a:spcBef>
              <a:buSzTx/>
              <a:buNone/>
              <a:defRPr sz="3696"/>
            </a:pPr>
            <a:r>
              <a:t>9 Bob Warden	    	     May-2027</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7" name="Content Placeholder 1"/>
          <p:cNvSpPr txBox="1"/>
          <p:nvPr>
            <p:ph type="body" idx="1"/>
          </p:nvPr>
        </p:nvSpPr>
        <p:spPr>
          <a:prstGeom prst="rect">
            <a:avLst/>
          </a:prstGeom>
        </p:spPr>
        <p:txBody>
          <a:bodyPr/>
          <a:lstStyle/>
          <a:p>
            <a:pPr/>
          </a:p>
          <a:p>
            <a:pPr/>
          </a:p>
          <a:p>
            <a:pPr/>
          </a:p>
          <a:p>
            <a:pPr/>
          </a:p>
          <a:p>
            <a:pPr marL="0" indent="0" defTabSz="2438338">
              <a:lnSpc>
                <a:spcPct val="80000"/>
              </a:lnSpc>
              <a:spcBef>
                <a:spcPts val="0"/>
              </a:spcBef>
              <a:buSzTx/>
              <a:buFontTx/>
              <a:buNone/>
              <a:defRPr b="1" spc="-232" sz="11600">
                <a:latin typeface="+mn-lt"/>
                <a:ea typeface="+mn-ea"/>
                <a:cs typeface="+mn-cs"/>
                <a:sym typeface="Helvetica Neue"/>
              </a:defRPr>
            </a:pPr>
            <a:r>
              <a:t>Results</a:t>
            </a:r>
          </a:p>
          <a:p>
            <a:pPr marL="0" indent="0" defTabSz="2438338">
              <a:spcBef>
                <a:spcPts val="4500"/>
              </a:spcBef>
              <a:buSzTx/>
              <a:buFontTx/>
              <a:buNone/>
              <a:defRPr sz="4800">
                <a:latin typeface="+mn-lt"/>
                <a:ea typeface="+mn-ea"/>
                <a:cs typeface="+mn-cs"/>
                <a:sym typeface="Helvetica Neue"/>
              </a:defRPr>
            </a:pPr>
            <a:r>
              <a:t>With 31 of 95 members having voted, the 30% quorum was reached.</a:t>
            </a:r>
          </a:p>
          <a:p>
            <a:pPr marL="0" indent="0" defTabSz="2438338">
              <a:spcBef>
                <a:spcPts val="4500"/>
              </a:spcBef>
              <a:buSzTx/>
              <a:buFontTx/>
              <a:buNone/>
              <a:defRPr sz="4800">
                <a:latin typeface="+mn-lt"/>
                <a:ea typeface="+mn-ea"/>
                <a:cs typeface="+mn-cs"/>
                <a:sym typeface="Helvetica Neue"/>
              </a:defRPr>
            </a:pPr>
            <a:r>
              <a:t>Both candidates were elected.</a:t>
            </a:r>
          </a:p>
          <a:p>
            <a:pPr marL="0" indent="0" defTabSz="2438338">
              <a:spcBef>
                <a:spcPts val="4500"/>
              </a:spcBef>
              <a:buSzTx/>
              <a:buFontTx/>
              <a:buNone/>
              <a:defRPr sz="4800">
                <a:latin typeface="+mn-lt"/>
                <a:ea typeface="+mn-ea"/>
                <a:cs typeface="+mn-cs"/>
                <a:sym typeface="Helvetica Neue"/>
              </a:defRPr>
            </a:pPr>
            <a:r>
              <a:t>Congratulations!</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9" name="Questions"/>
          <p:cNvSpPr txBox="1"/>
          <p:nvPr>
            <p:ph type="title"/>
          </p:nvPr>
        </p:nvSpPr>
        <p:spPr>
          <a:prstGeom prst="rect">
            <a:avLst/>
          </a:prstGeom>
        </p:spPr>
        <p:txBody>
          <a:bodyPr/>
          <a:lstStyle/>
          <a:p>
            <a:pPr/>
            <a:r>
              <a:t>Questions</a:t>
            </a:r>
          </a:p>
        </p:txBody>
      </p:sp>
      <p:sp>
        <p:nvSpPr>
          <p:cNvPr id="280" name="Content Placeholder 1"/>
          <p:cNvSpPr txBox="1"/>
          <p:nvPr>
            <p:ph type="body" idx="1"/>
          </p:nvPr>
        </p:nvSpPr>
        <p:spPr>
          <a:prstGeom prst="rect">
            <a:avLst/>
          </a:prstGeom>
        </p:spPr>
        <p:txBody>
          <a:bodyPr/>
          <a:lstStyle/>
          <a:p>
            <a:pPr marL="0" indent="0">
              <a:buSzTx/>
              <a:buNone/>
            </a:pPr>
            <a:r>
              <a:rPr b="1"/>
              <a:t>Interested in attending a board meeting?</a:t>
            </a:r>
            <a:r>
              <a:t> </a:t>
            </a:r>
            <a:br/>
            <a:r>
              <a:t>Usually the first Thursday of the month at 5:30pm via zoom</a:t>
            </a:r>
            <a:br/>
            <a:r>
              <a:t>Contact: president@boulderdancecoalition.org</a:t>
            </a:r>
          </a:p>
          <a:p>
            <a:pPr marL="0" indent="0">
              <a:buSzTx/>
              <a:buNone/>
            </a:pPr>
            <a:r>
              <a:t>Minutes of board meetings are published at:</a:t>
            </a:r>
            <a:br/>
            <a:r>
              <a:t>https://boulderdance.org/Public_Documents/BDC Meeting Minutes/</a:t>
            </a:r>
          </a:p>
          <a:p>
            <a:pPr marL="0" indent="0">
              <a:buSzTx/>
              <a:buNone/>
            </a:pPr>
            <a:r>
              <a:t>Boulder Dance Coalition website: </a:t>
            </a:r>
            <a:br/>
            <a:r>
              <a:rPr>
                <a:hlinkClick r:id="rId2" invalidUrl="" action="" tgtFrame="" tooltip="" history="1" highlightClick="0" endSnd="0"/>
              </a:rPr>
              <a:t>www.boulderdance.org</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1" name="Thank you to Susan Smith for your 12 years of service!!!"/>
          <p:cNvSpPr txBox="1"/>
          <p:nvPr>
            <p:ph type="title"/>
          </p:nvPr>
        </p:nvSpPr>
        <p:spPr>
          <a:prstGeom prst="rect">
            <a:avLst/>
          </a:prstGeom>
        </p:spPr>
        <p:txBody>
          <a:bodyPr/>
          <a:lstStyle>
            <a:lvl1pPr defTabSz="2438338">
              <a:lnSpc>
                <a:spcPct val="80000"/>
              </a:lnSpc>
              <a:defRPr b="1" spc="-232" sz="11600">
                <a:latin typeface="+mn-lt"/>
                <a:ea typeface="+mn-ea"/>
                <a:cs typeface="+mn-cs"/>
                <a:sym typeface="Helvetica Neue"/>
              </a:defRPr>
            </a:lvl1pPr>
          </a:lstStyle>
          <a:p>
            <a:pPr/>
            <a:r>
              <a:t>Thank you to Susan Smith for your 12 years of service!!!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Major Accomplishments"/>
          <p:cNvSpPr txBox="1"/>
          <p:nvPr>
            <p:ph type="ctrTitle"/>
          </p:nvPr>
        </p:nvSpPr>
        <p:spPr>
          <a:prstGeom prst="rect">
            <a:avLst/>
          </a:prstGeom>
        </p:spPr>
        <p:txBody>
          <a:bodyPr/>
          <a:lstStyle/>
          <a:p>
            <a:pPr/>
            <a:r>
              <a:t>Major Accomplishments</a:t>
            </a:r>
          </a:p>
        </p:txBody>
      </p:sp>
      <p:sp>
        <p:nvSpPr>
          <p:cNvPr id="204" name="2024–25"/>
          <p:cNvSpPr txBox="1"/>
          <p:nvPr>
            <p:ph type="subTitle" sz="quarter" idx="1"/>
          </p:nvPr>
        </p:nvSpPr>
        <p:spPr>
          <a:xfrm>
            <a:off x="1194538" y="7196865"/>
            <a:ext cx="21777608" cy="1905001"/>
          </a:xfrm>
          <a:prstGeom prst="rect">
            <a:avLst/>
          </a:prstGeom>
        </p:spPr>
        <p:txBody>
          <a:bodyPr/>
          <a:lstStyle/>
          <a:p>
            <a:pPr/>
            <a:r>
              <a:t>2024–25</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New Mission and Values"/>
          <p:cNvSpPr txBox="1"/>
          <p:nvPr>
            <p:ph type="title"/>
          </p:nvPr>
        </p:nvSpPr>
        <p:spPr>
          <a:prstGeom prst="rect">
            <a:avLst/>
          </a:prstGeom>
        </p:spPr>
        <p:txBody>
          <a:bodyPr/>
          <a:lstStyle/>
          <a:p>
            <a:pPr/>
            <a:r>
              <a:t>New Mission and Values</a:t>
            </a:r>
          </a:p>
        </p:txBody>
      </p:sp>
      <p:sp>
        <p:nvSpPr>
          <p:cNvPr id="207" name="Dorothy Vernon"/>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Dorothy Vernon</a:t>
            </a:r>
          </a:p>
        </p:txBody>
      </p:sp>
      <p:sp>
        <p:nvSpPr>
          <p:cNvPr id="208" name="The Boulder Dance Coalition’s mission is to promote dance—and the physical and mental well-being, social connections, and shared joy it brings—by providing affordable facilities and support for dance and related community events.…"/>
          <p:cNvSpPr txBox="1"/>
          <p:nvPr>
            <p:ph type="body" idx="1"/>
          </p:nvPr>
        </p:nvSpPr>
        <p:spPr>
          <a:prstGeom prst="rect">
            <a:avLst/>
          </a:prstGeom>
        </p:spPr>
        <p:txBody>
          <a:bodyPr/>
          <a:lstStyle/>
          <a:p>
            <a:pPr marL="0" indent="0" defTabSz="2243271">
              <a:spcBef>
                <a:spcPts val="4100"/>
              </a:spcBef>
              <a:buSzTx/>
              <a:buNone/>
              <a:defRPr sz="4416"/>
            </a:pPr>
            <a:r>
              <a:t>The Boulder Dance Coalition’s mission is to promote dance—and the physical and mental well-being, social connections, and shared joy it brings—by providing affordable facilities and support for dance and related community events.</a:t>
            </a:r>
          </a:p>
          <a:p>
            <a:pPr marL="1004824" indent="-876300" defTabSz="2243271">
              <a:spcBef>
                <a:spcPts val="4100"/>
              </a:spcBef>
              <a:buClr>
                <a:srgbClr val="666666"/>
              </a:buClr>
              <a:buSzPct val="100000"/>
              <a:buFont typeface="Helvetica Neue"/>
              <a:defRPr sz="4416"/>
            </a:pPr>
            <a:r>
              <a:t>We offer a safe, inclusive, and welcoming space.</a:t>
            </a:r>
          </a:p>
          <a:p>
            <a:pPr marL="1004824" indent="-876300" defTabSz="2243271">
              <a:spcBef>
                <a:spcPts val="4100"/>
              </a:spcBef>
              <a:buClr>
                <a:srgbClr val="666666"/>
              </a:buClr>
              <a:buSzPct val="100000"/>
              <a:buFont typeface="Helvetica Neue"/>
              <a:defRPr sz="4416"/>
            </a:pPr>
            <a:r>
              <a:t>We support life-long learning.</a:t>
            </a:r>
          </a:p>
          <a:p>
            <a:pPr marL="1004824" indent="-876300" defTabSz="2243271">
              <a:spcBef>
                <a:spcPts val="4100"/>
              </a:spcBef>
              <a:buClr>
                <a:srgbClr val="666666"/>
              </a:buClr>
              <a:buSzPct val="100000"/>
              <a:buFont typeface="Helvetica Neue"/>
              <a:defRPr sz="4416"/>
            </a:pPr>
            <a:r>
              <a:t>We value folk traditions and shared cultural experiences.</a:t>
            </a:r>
          </a:p>
          <a:p>
            <a:pPr marL="1004824" indent="-876300" defTabSz="2243271">
              <a:spcBef>
                <a:spcPts val="4100"/>
              </a:spcBef>
              <a:buClr>
                <a:srgbClr val="666666"/>
              </a:buClr>
              <a:buSzPct val="100000"/>
              <a:buFont typeface="Helvetica Neue"/>
              <a:defRPr sz="4416"/>
            </a:pPr>
            <a:r>
              <a:t>We rely on our members and volunteers for success.</a:t>
            </a:r>
          </a:p>
          <a:p>
            <a:pPr marL="1004824" indent="-876300" defTabSz="2243271">
              <a:spcBef>
                <a:spcPts val="4100"/>
              </a:spcBef>
              <a:buClr>
                <a:srgbClr val="666666"/>
              </a:buClr>
              <a:buSzPct val="100000"/>
              <a:buFont typeface="Helvetica Neue"/>
              <a:defRPr sz="4416"/>
            </a:pPr>
            <a:r>
              <a:t>We support dance leaders in creating new opportunities for community enrichment.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Avalon Purchase"/>
          <p:cNvSpPr txBox="1"/>
          <p:nvPr>
            <p:ph type="title"/>
          </p:nvPr>
        </p:nvSpPr>
        <p:spPr>
          <a:prstGeom prst="rect">
            <a:avLst/>
          </a:prstGeom>
        </p:spPr>
        <p:txBody>
          <a:bodyPr/>
          <a:lstStyle>
            <a:lvl1pPr defTabSz="1828754">
              <a:defRPr spc="-174" sz="8700"/>
            </a:lvl1pPr>
          </a:lstStyle>
          <a:p>
            <a:pPr/>
            <a:r>
              <a:t>Avalon Purchase</a:t>
            </a:r>
          </a:p>
        </p:txBody>
      </p:sp>
      <p:sp>
        <p:nvSpPr>
          <p:cNvPr id="211" name="Caroline Full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Caroline Fuller</a:t>
            </a:r>
          </a:p>
        </p:txBody>
      </p:sp>
      <p:sp>
        <p:nvSpPr>
          <p:cNvPr id="212" name="Content Placeholder 1"/>
          <p:cNvSpPr txBox="1"/>
          <p:nvPr>
            <p:ph type="body" idx="1"/>
          </p:nvPr>
        </p:nvSpPr>
        <p:spPr>
          <a:prstGeom prst="rect">
            <a:avLst/>
          </a:prstGeom>
        </p:spPr>
        <p:txBody>
          <a:bodyPr/>
          <a:lstStyle/>
          <a:p>
            <a:pPr marL="0" indent="0">
              <a:buSzTx/>
              <a:buNone/>
            </a:pPr>
            <a:r>
              <a:t>As of December 31, 2024, BDC completed its buyout and now owns 100% of the Avalon building and property.   </a:t>
            </a:r>
          </a:p>
          <a:p>
            <a:pPr marL="0" indent="0">
              <a:buSzTx/>
              <a:buNone/>
            </a:pPr>
            <a:r>
              <a:t>Chuck Palmer, who owned the remaining interests in the Avalon, provided very generous financing terms for the buyout:</a:t>
            </a:r>
          </a:p>
          <a:p>
            <a:pPr/>
            <a:r>
              <a:t>BDC is obligated to repay Chuck over 30 years, with interest at 4.5%.  </a:t>
            </a:r>
          </a:p>
          <a:p>
            <a:pPr/>
            <a:r>
              <a:t>Interest is payable quarterly; principal can be paid as funds are available; any unpaid balance is due in 30 years.  </a:t>
            </a:r>
          </a:p>
          <a:p>
            <a:pPr/>
            <a:r>
              <a:t>The loan is unsecured, meaning there is no collateral.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6" name="Tax Exemption Application"/>
          <p:cNvSpPr txBox="1"/>
          <p:nvPr>
            <p:ph type="title"/>
          </p:nvPr>
        </p:nvSpPr>
        <p:spPr>
          <a:prstGeom prst="rect">
            <a:avLst/>
          </a:prstGeom>
        </p:spPr>
        <p:txBody>
          <a:bodyPr/>
          <a:lstStyle/>
          <a:p>
            <a:pPr/>
            <a:r>
              <a:t>Tax Exemption Application</a:t>
            </a:r>
          </a:p>
        </p:txBody>
      </p:sp>
      <p:sp>
        <p:nvSpPr>
          <p:cNvPr id="217" name="Caroline Full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Caroline Fuller</a:t>
            </a:r>
          </a:p>
        </p:txBody>
      </p:sp>
      <p:sp>
        <p:nvSpPr>
          <p:cNvPr id="218" name="At the end of March, BDC submitted an application to seek a charitable tax exemption from property taxes on the property.…"/>
          <p:cNvSpPr txBox="1"/>
          <p:nvPr>
            <p:ph type="body" idx="1"/>
          </p:nvPr>
        </p:nvSpPr>
        <p:spPr>
          <a:prstGeom prst="rect">
            <a:avLst/>
          </a:prstGeom>
        </p:spPr>
        <p:txBody>
          <a:bodyPr/>
          <a:lstStyle/>
          <a:p>
            <a:pPr marL="0" indent="0" defTabSz="2389572">
              <a:spcBef>
                <a:spcPts val="4400"/>
              </a:spcBef>
              <a:buSzTx/>
              <a:buNone/>
              <a:defRPr sz="4704"/>
            </a:pPr>
            <a:r>
              <a:t>At the end of March, BDC submitted an application to seek a charitable tax exemption from property taxes on the property.  </a:t>
            </a:r>
          </a:p>
          <a:p>
            <a:pPr marL="597408" indent="-597408" defTabSz="2389572">
              <a:spcBef>
                <a:spcPts val="4400"/>
              </a:spcBef>
              <a:defRPr sz="4704"/>
            </a:pPr>
            <a:r>
              <a:t>It will likely take 12 to 18 months to receive a ruling from the state on the exemption application.  </a:t>
            </a:r>
          </a:p>
          <a:p>
            <a:pPr marL="597408" indent="-597408" defTabSz="2389572">
              <a:spcBef>
                <a:spcPts val="4400"/>
              </a:spcBef>
              <a:defRPr sz="4704"/>
            </a:pPr>
            <a:r>
              <a:t>While BDC was obligated to pay the 2024 property taxes due this year, we will not have to pay further property taxes until we receive a ruling from the state on the exemption application.   </a:t>
            </a:r>
          </a:p>
          <a:p>
            <a:pPr marL="597408" indent="-597408" defTabSz="2389572">
              <a:spcBef>
                <a:spcPts val="4400"/>
              </a:spcBef>
              <a:defRPr sz="4704"/>
            </a:pPr>
            <a:r>
              <a:t>If successful, we will realize a 75% reduction in our total property tax bill; we will continue owe 25% because commercial leases occupy 25% of the building.</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Avalon Ballroom"/>
          <p:cNvSpPr txBox="1"/>
          <p:nvPr>
            <p:ph type="title"/>
          </p:nvPr>
        </p:nvSpPr>
        <p:spPr>
          <a:prstGeom prst="rect">
            <a:avLst/>
          </a:prstGeom>
        </p:spPr>
        <p:txBody>
          <a:bodyPr/>
          <a:lstStyle/>
          <a:p>
            <a:pPr/>
            <a:r>
              <a:t>Avalon Ballroom</a:t>
            </a:r>
          </a:p>
        </p:txBody>
      </p:sp>
      <p:sp>
        <p:nvSpPr>
          <p:cNvPr id="221" name="Chuck Palm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Chuck Palmer</a:t>
            </a:r>
          </a:p>
        </p:txBody>
      </p:sp>
      <p:sp>
        <p:nvSpPr>
          <p:cNvPr id="222" name="The Ballroom is nearing completion!…"/>
          <p:cNvSpPr txBox="1"/>
          <p:nvPr>
            <p:ph type="body" idx="1"/>
          </p:nvPr>
        </p:nvSpPr>
        <p:spPr>
          <a:prstGeom prst="rect">
            <a:avLst/>
          </a:prstGeom>
        </p:spPr>
        <p:txBody>
          <a:bodyPr/>
          <a:lstStyle/>
          <a:p>
            <a:pPr marL="0" indent="0" defTabSz="2243271">
              <a:spcBef>
                <a:spcPts val="4100"/>
              </a:spcBef>
              <a:buSzTx/>
              <a:buNone/>
              <a:defRPr sz="4416"/>
            </a:pPr>
            <a:r>
              <a:t>The Ballroom is nearing completion! </a:t>
            </a:r>
          </a:p>
          <a:p>
            <a:pPr marL="560831" indent="-560831" defTabSz="2243271">
              <a:spcBef>
                <a:spcPts val="4100"/>
              </a:spcBef>
              <a:defRPr sz="4416"/>
            </a:pPr>
            <a:r>
              <a:t>In addition to aesthetics (!), upgrades include: acoustics, fire control, HVAC, lighting, stage lighting, and other amenities.</a:t>
            </a:r>
          </a:p>
          <a:p>
            <a:pPr marL="560831" indent="-560831" defTabSz="2243271">
              <a:spcBef>
                <a:spcPts val="4100"/>
              </a:spcBef>
              <a:defRPr sz="4416"/>
            </a:pPr>
            <a:r>
              <a:t>Floor refinishing is scheduled for July, which will close the the ballroom for 1 1/2 weeks. </a:t>
            </a:r>
          </a:p>
          <a:p>
            <a:pPr marL="560831" indent="-560831" defTabSz="2243271">
              <a:spcBef>
                <a:spcPts val="4100"/>
              </a:spcBef>
              <a:defRPr sz="4416"/>
            </a:pPr>
            <a:r>
              <a:t>When the ceiling fabric installation is complete, we can get our final inspection for the building permit.</a:t>
            </a:r>
          </a:p>
          <a:p>
            <a:pPr marL="560831" indent="-560831" defTabSz="2243271">
              <a:spcBef>
                <a:spcPts val="4100"/>
              </a:spcBef>
              <a:defRPr sz="4416"/>
            </a:pPr>
            <a:r>
              <a:t>We will still have some trim work, painting, and curtains to complete.</a:t>
            </a:r>
          </a:p>
          <a:p>
            <a:pPr marL="560831" indent="-560831" defTabSz="2243271">
              <a:spcBef>
                <a:spcPts val="4100"/>
              </a:spcBef>
              <a:defRPr sz="4416"/>
            </a:pPr>
            <a:r>
              <a:t>The HVAC control system for the ballroom is a work in process.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HVAC Upgrades"/>
          <p:cNvSpPr txBox="1"/>
          <p:nvPr>
            <p:ph type="title"/>
          </p:nvPr>
        </p:nvSpPr>
        <p:spPr>
          <a:prstGeom prst="rect">
            <a:avLst/>
          </a:prstGeom>
        </p:spPr>
        <p:txBody>
          <a:bodyPr/>
          <a:lstStyle/>
          <a:p>
            <a:pPr/>
            <a:r>
              <a:t>HVAC Upgrades</a:t>
            </a:r>
          </a:p>
        </p:txBody>
      </p:sp>
      <p:sp>
        <p:nvSpPr>
          <p:cNvPr id="225" name="Chuck Palmer"/>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Chuck Palmer</a:t>
            </a:r>
          </a:p>
        </p:txBody>
      </p:sp>
      <p:sp>
        <p:nvSpPr>
          <p:cNvPr id="226" name="We have replaced 7 roof-top heating and air conditioning units:…"/>
          <p:cNvSpPr txBox="1"/>
          <p:nvPr>
            <p:ph type="body" idx="1"/>
          </p:nvPr>
        </p:nvSpPr>
        <p:spPr>
          <a:prstGeom prst="rect">
            <a:avLst/>
          </a:prstGeom>
        </p:spPr>
        <p:txBody>
          <a:bodyPr/>
          <a:lstStyle/>
          <a:p>
            <a:pPr marL="0" indent="0">
              <a:buSzTx/>
              <a:buNone/>
            </a:pPr>
            <a:r>
              <a:t>We have replaced 7 roof-top heating and air conditioning units:</a:t>
            </a:r>
          </a:p>
          <a:p>
            <a:pPr/>
            <a:r>
              <a:t>The units were 25 years old; the expected life is 15 years  </a:t>
            </a:r>
          </a:p>
          <a:p>
            <a:pPr/>
            <a:r>
              <a:t>The new units are heat pumps, thus reducing our fossil fuel use (natural gas).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